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765" r:id="rId2"/>
    <p:sldId id="2734" r:id="rId3"/>
    <p:sldId id="2766" r:id="rId4"/>
    <p:sldId id="2767" r:id="rId5"/>
    <p:sldId id="2768" r:id="rId6"/>
    <p:sldId id="2769" r:id="rId7"/>
    <p:sldId id="2770" r:id="rId8"/>
    <p:sldId id="2771" r:id="rId9"/>
    <p:sldId id="2772" r:id="rId10"/>
    <p:sldId id="2773" r:id="rId11"/>
    <p:sldId id="2774" r:id="rId12"/>
    <p:sldId id="2775" r:id="rId13"/>
    <p:sldId id="2776" r:id="rId14"/>
    <p:sldId id="2777" r:id="rId15"/>
    <p:sldId id="2778" r:id="rId16"/>
    <p:sldId id="2779" r:id="rId17"/>
    <p:sldId id="2780" r:id="rId18"/>
    <p:sldId id="2781" r:id="rId19"/>
    <p:sldId id="2782" r:id="rId20"/>
    <p:sldId id="2783" r:id="rId21"/>
    <p:sldId id="2784" r:id="rId22"/>
    <p:sldId id="2785" r:id="rId23"/>
    <p:sldId id="2786" r:id="rId24"/>
    <p:sldId id="2787" r:id="rId25"/>
    <p:sldId id="2788" r:id="rId26"/>
    <p:sldId id="2789" r:id="rId27"/>
    <p:sldId id="2790" r:id="rId28"/>
    <p:sldId id="2791" r:id="rId29"/>
    <p:sldId id="2792" r:id="rId30"/>
    <p:sldId id="2677" r:id="rId31"/>
    <p:sldId id="2735" r:id="rId32"/>
    <p:sldId id="2736" r:id="rId33"/>
    <p:sldId id="2737" r:id="rId34"/>
    <p:sldId id="2742" r:id="rId35"/>
    <p:sldId id="2743" r:id="rId36"/>
    <p:sldId id="2744" r:id="rId37"/>
    <p:sldId id="2745" r:id="rId38"/>
    <p:sldId id="2746" r:id="rId39"/>
    <p:sldId id="2740" r:id="rId40"/>
    <p:sldId id="2741" r:id="rId41"/>
    <p:sldId id="2738" r:id="rId42"/>
    <p:sldId id="2739" r:id="rId43"/>
    <p:sldId id="2749" r:id="rId44"/>
    <p:sldId id="2747" r:id="rId45"/>
    <p:sldId id="2750" r:id="rId46"/>
    <p:sldId id="2751" r:id="rId47"/>
    <p:sldId id="2754" r:id="rId48"/>
    <p:sldId id="2758" r:id="rId49"/>
    <p:sldId id="2755" r:id="rId50"/>
    <p:sldId id="2759" r:id="rId51"/>
    <p:sldId id="2760" r:id="rId52"/>
    <p:sldId id="2733" r:id="rId53"/>
    <p:sldId id="2761" r:id="rId54"/>
    <p:sldId id="2762" r:id="rId55"/>
    <p:sldId id="2763" r:id="rId56"/>
    <p:sldId id="2651" r:id="rId57"/>
    <p:sldId id="27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83"/>
  </p:normalViewPr>
  <p:slideViewPr>
    <p:cSldViewPr snapToGrid="0">
      <p:cViewPr varScale="1">
        <p:scale>
          <a:sx n="86" d="100"/>
          <a:sy n="86" d="100"/>
        </p:scale>
        <p:origin x="10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3196F3-1F4C-4171-874D-D163C2B41FC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FA52CCE-501F-42EA-82B4-630E7A3F0C52}">
      <dgm:prSet phldrT="[Text]"/>
      <dgm:spPr/>
      <dgm:t>
        <a:bodyPr/>
        <a:lstStyle/>
        <a:p>
          <a:r>
            <a:rPr lang="en-US"/>
            <a:t>Machine Learning</a:t>
          </a:r>
        </a:p>
      </dgm:t>
    </dgm:pt>
    <dgm:pt modelId="{F7611EC8-044B-413F-A852-3079929E77AA}" type="parTrans" cxnId="{61B7ADA1-43A6-4B6B-A57E-F638195D57EE}">
      <dgm:prSet/>
      <dgm:spPr/>
      <dgm:t>
        <a:bodyPr/>
        <a:lstStyle/>
        <a:p>
          <a:endParaRPr lang="en-US"/>
        </a:p>
      </dgm:t>
    </dgm:pt>
    <dgm:pt modelId="{F9BE18D3-63C5-4DA0-88F5-59680E69273E}" type="sibTrans" cxnId="{61B7ADA1-43A6-4B6B-A57E-F638195D57EE}">
      <dgm:prSet/>
      <dgm:spPr/>
      <dgm:t>
        <a:bodyPr/>
        <a:lstStyle/>
        <a:p>
          <a:endParaRPr lang="en-US"/>
        </a:p>
      </dgm:t>
    </dgm:pt>
    <dgm:pt modelId="{D67AE908-67B4-463E-B86E-592DA4D4C05F}">
      <dgm:prSet phldrT="[Text]"/>
      <dgm:spPr/>
      <dgm:t>
        <a:bodyPr/>
        <a:lstStyle/>
        <a:p>
          <a:pPr>
            <a:buNone/>
          </a:pPr>
          <a:r>
            <a:rPr lang="ko-KR" altLang="en-US" dirty="0"/>
            <a:t>지도 학습</a:t>
          </a:r>
          <a:endParaRPr lang="en-US" altLang="ko-KR" dirty="0"/>
        </a:p>
        <a:p>
          <a:pPr>
            <a:buNone/>
          </a:pPr>
          <a:r>
            <a:rPr lang="en-US" dirty="0"/>
            <a:t>Supervised</a:t>
          </a:r>
        </a:p>
      </dgm:t>
    </dgm:pt>
    <dgm:pt modelId="{3A137E7A-08BC-4D32-BB3B-53913F9A8492}" type="parTrans" cxnId="{2EA73A81-F53E-4CB1-BB47-854C3C207AC9}">
      <dgm:prSet/>
      <dgm:spPr/>
      <dgm:t>
        <a:bodyPr/>
        <a:lstStyle/>
        <a:p>
          <a:endParaRPr lang="en-US"/>
        </a:p>
      </dgm:t>
    </dgm:pt>
    <dgm:pt modelId="{3C324403-802D-4E58-9E45-3240FE9ECD65}" type="sibTrans" cxnId="{2EA73A81-F53E-4CB1-BB47-854C3C207AC9}">
      <dgm:prSet/>
      <dgm:spPr/>
      <dgm:t>
        <a:bodyPr/>
        <a:lstStyle/>
        <a:p>
          <a:endParaRPr lang="en-US"/>
        </a:p>
      </dgm:t>
    </dgm:pt>
    <dgm:pt modelId="{A4EDAC34-8276-4BA2-B6E6-5DA6EB55793C}">
      <dgm:prSet phldrT="[Text]"/>
      <dgm:spPr/>
      <dgm:t>
        <a:bodyPr/>
        <a:lstStyle/>
        <a:p>
          <a:r>
            <a:rPr lang="ko-KR" altLang="en-US" dirty="0"/>
            <a:t>비지도 학습</a:t>
          </a:r>
          <a:endParaRPr lang="en-US" dirty="0"/>
        </a:p>
        <a:p>
          <a:r>
            <a:rPr lang="en-US" dirty="0"/>
            <a:t>Unsupervised</a:t>
          </a:r>
        </a:p>
      </dgm:t>
    </dgm:pt>
    <dgm:pt modelId="{6531E2C8-7BF6-46D4-99B3-650B4EC8F3BB}" type="parTrans" cxnId="{7DCF22E3-6E9F-4ACA-8EE0-943DDD5E9E17}">
      <dgm:prSet/>
      <dgm:spPr/>
      <dgm:t>
        <a:bodyPr/>
        <a:lstStyle/>
        <a:p>
          <a:endParaRPr lang="en-US"/>
        </a:p>
      </dgm:t>
    </dgm:pt>
    <dgm:pt modelId="{057F9113-FC3A-49A5-8992-34E82D721819}" type="sibTrans" cxnId="{7DCF22E3-6E9F-4ACA-8EE0-943DDD5E9E17}">
      <dgm:prSet/>
      <dgm:spPr/>
      <dgm:t>
        <a:bodyPr/>
        <a:lstStyle/>
        <a:p>
          <a:endParaRPr lang="en-US"/>
        </a:p>
      </dgm:t>
    </dgm:pt>
    <dgm:pt modelId="{3B457D29-DBC3-48B4-AB26-6ADFDA5FC434}">
      <dgm:prSet phldrT="[Text]"/>
      <dgm:spPr/>
      <dgm:t>
        <a:bodyPr/>
        <a:lstStyle/>
        <a:p>
          <a:r>
            <a:rPr lang="ko-KR" altLang="en-US" dirty="0"/>
            <a:t>강화 학습</a:t>
          </a:r>
          <a:endParaRPr lang="en-US" dirty="0"/>
        </a:p>
        <a:p>
          <a:r>
            <a:rPr lang="en-US" dirty="0"/>
            <a:t>Reinforcement Learning</a:t>
          </a:r>
        </a:p>
      </dgm:t>
    </dgm:pt>
    <dgm:pt modelId="{09202E15-BD16-4B64-86A4-ED45AB0B6DF3}" type="parTrans" cxnId="{9E56CE79-5FA3-496B-A19B-71AF2893E95C}">
      <dgm:prSet/>
      <dgm:spPr/>
      <dgm:t>
        <a:bodyPr/>
        <a:lstStyle/>
        <a:p>
          <a:endParaRPr lang="en-US"/>
        </a:p>
      </dgm:t>
    </dgm:pt>
    <dgm:pt modelId="{88C9549B-3910-479C-BCA3-A0E628518D4B}" type="sibTrans" cxnId="{9E56CE79-5FA3-496B-A19B-71AF2893E95C}">
      <dgm:prSet/>
      <dgm:spPr/>
      <dgm:t>
        <a:bodyPr/>
        <a:lstStyle/>
        <a:p>
          <a:endParaRPr lang="en-US"/>
        </a:p>
      </dgm:t>
    </dgm:pt>
    <dgm:pt modelId="{AA4B0318-C286-46DA-B20C-353B699154A6}" type="pres">
      <dgm:prSet presAssocID="{2E3196F3-1F4C-4171-874D-D163C2B41FC8}" presName="hierChild1" presStyleCnt="0">
        <dgm:presLayoutVars>
          <dgm:orgChart val="1"/>
          <dgm:chPref val="1"/>
          <dgm:dir/>
          <dgm:animOne val="branch"/>
          <dgm:animLvl val="lvl"/>
          <dgm:resizeHandles/>
        </dgm:presLayoutVars>
      </dgm:prSet>
      <dgm:spPr/>
    </dgm:pt>
    <dgm:pt modelId="{95AB7510-2DE2-423C-B2CC-53CF3B6C3480}" type="pres">
      <dgm:prSet presAssocID="{0FA52CCE-501F-42EA-82B4-630E7A3F0C52}" presName="hierRoot1" presStyleCnt="0">
        <dgm:presLayoutVars>
          <dgm:hierBranch val="init"/>
        </dgm:presLayoutVars>
      </dgm:prSet>
      <dgm:spPr/>
    </dgm:pt>
    <dgm:pt modelId="{DB7B597B-6BBB-4229-A789-520C4763C23F}" type="pres">
      <dgm:prSet presAssocID="{0FA52CCE-501F-42EA-82B4-630E7A3F0C52}" presName="rootComposite1" presStyleCnt="0"/>
      <dgm:spPr/>
    </dgm:pt>
    <dgm:pt modelId="{4043787B-F199-4AD2-A2BD-631ACBAA927F}" type="pres">
      <dgm:prSet presAssocID="{0FA52CCE-501F-42EA-82B4-630E7A3F0C52}" presName="rootText1" presStyleLbl="node0" presStyleIdx="0" presStyleCnt="1">
        <dgm:presLayoutVars>
          <dgm:chPref val="3"/>
        </dgm:presLayoutVars>
      </dgm:prSet>
      <dgm:spPr/>
    </dgm:pt>
    <dgm:pt modelId="{E91E5322-7ECC-40E3-882A-E64A02CC1853}" type="pres">
      <dgm:prSet presAssocID="{0FA52CCE-501F-42EA-82B4-630E7A3F0C52}" presName="rootConnector1" presStyleLbl="node1" presStyleIdx="0" presStyleCnt="0"/>
      <dgm:spPr/>
    </dgm:pt>
    <dgm:pt modelId="{87E68F8E-320B-4B5D-8B0F-C660592F6119}" type="pres">
      <dgm:prSet presAssocID="{0FA52CCE-501F-42EA-82B4-630E7A3F0C52}" presName="hierChild2" presStyleCnt="0"/>
      <dgm:spPr/>
    </dgm:pt>
    <dgm:pt modelId="{77C764F5-047A-44A6-89DF-7287E2A54B89}" type="pres">
      <dgm:prSet presAssocID="{3A137E7A-08BC-4D32-BB3B-53913F9A8492}" presName="Name37" presStyleLbl="parChTrans1D2" presStyleIdx="0" presStyleCnt="3"/>
      <dgm:spPr/>
    </dgm:pt>
    <dgm:pt modelId="{A6162726-5BE3-4BA3-AB1D-E5FBA41B9752}" type="pres">
      <dgm:prSet presAssocID="{D67AE908-67B4-463E-B86E-592DA4D4C05F}" presName="hierRoot2" presStyleCnt="0">
        <dgm:presLayoutVars>
          <dgm:hierBranch val="init"/>
        </dgm:presLayoutVars>
      </dgm:prSet>
      <dgm:spPr/>
    </dgm:pt>
    <dgm:pt modelId="{CE55F96F-2371-4029-AA18-5FC0D94A9A42}" type="pres">
      <dgm:prSet presAssocID="{D67AE908-67B4-463E-B86E-592DA4D4C05F}" presName="rootComposite" presStyleCnt="0"/>
      <dgm:spPr/>
    </dgm:pt>
    <dgm:pt modelId="{1329771C-6005-4E34-8A8A-4D183DB2AB82}" type="pres">
      <dgm:prSet presAssocID="{D67AE908-67B4-463E-B86E-592DA4D4C05F}" presName="rootText" presStyleLbl="node2" presStyleIdx="0" presStyleCnt="3">
        <dgm:presLayoutVars>
          <dgm:chPref val="3"/>
        </dgm:presLayoutVars>
      </dgm:prSet>
      <dgm:spPr/>
    </dgm:pt>
    <dgm:pt modelId="{2C301A41-E1F1-4D73-B076-2AE41B21BE9B}" type="pres">
      <dgm:prSet presAssocID="{D67AE908-67B4-463E-B86E-592DA4D4C05F}" presName="rootConnector" presStyleLbl="node2" presStyleIdx="0" presStyleCnt="3"/>
      <dgm:spPr/>
    </dgm:pt>
    <dgm:pt modelId="{31225E47-2DD8-43BC-8884-2ED3526907ED}" type="pres">
      <dgm:prSet presAssocID="{D67AE908-67B4-463E-B86E-592DA4D4C05F}" presName="hierChild4" presStyleCnt="0"/>
      <dgm:spPr/>
    </dgm:pt>
    <dgm:pt modelId="{BF94FA5B-55A6-459B-8D42-40B1670724BA}" type="pres">
      <dgm:prSet presAssocID="{D67AE908-67B4-463E-B86E-592DA4D4C05F}" presName="hierChild5" presStyleCnt="0"/>
      <dgm:spPr/>
    </dgm:pt>
    <dgm:pt modelId="{6D48ED68-A848-435F-8311-B94073D3E506}" type="pres">
      <dgm:prSet presAssocID="{6531E2C8-7BF6-46D4-99B3-650B4EC8F3BB}" presName="Name37" presStyleLbl="parChTrans1D2" presStyleIdx="1" presStyleCnt="3"/>
      <dgm:spPr/>
    </dgm:pt>
    <dgm:pt modelId="{D6CE91D9-A78C-44C5-B905-2BE528AE9A5F}" type="pres">
      <dgm:prSet presAssocID="{A4EDAC34-8276-4BA2-B6E6-5DA6EB55793C}" presName="hierRoot2" presStyleCnt="0">
        <dgm:presLayoutVars>
          <dgm:hierBranch val="init"/>
        </dgm:presLayoutVars>
      </dgm:prSet>
      <dgm:spPr/>
    </dgm:pt>
    <dgm:pt modelId="{62DF85A7-7984-4FDB-A9D5-2E069AF94492}" type="pres">
      <dgm:prSet presAssocID="{A4EDAC34-8276-4BA2-B6E6-5DA6EB55793C}" presName="rootComposite" presStyleCnt="0"/>
      <dgm:spPr/>
    </dgm:pt>
    <dgm:pt modelId="{37790FBE-7D5B-49D6-A535-8BAD3CF1DC89}" type="pres">
      <dgm:prSet presAssocID="{A4EDAC34-8276-4BA2-B6E6-5DA6EB55793C}" presName="rootText" presStyleLbl="node2" presStyleIdx="1" presStyleCnt="3">
        <dgm:presLayoutVars>
          <dgm:chPref val="3"/>
        </dgm:presLayoutVars>
      </dgm:prSet>
      <dgm:spPr/>
    </dgm:pt>
    <dgm:pt modelId="{B4ADBD92-2CE3-4B12-82BC-6390CCCF9EDC}" type="pres">
      <dgm:prSet presAssocID="{A4EDAC34-8276-4BA2-B6E6-5DA6EB55793C}" presName="rootConnector" presStyleLbl="node2" presStyleIdx="1" presStyleCnt="3"/>
      <dgm:spPr/>
    </dgm:pt>
    <dgm:pt modelId="{E6351982-301B-4C8C-9E15-6619683E10A6}" type="pres">
      <dgm:prSet presAssocID="{A4EDAC34-8276-4BA2-B6E6-5DA6EB55793C}" presName="hierChild4" presStyleCnt="0"/>
      <dgm:spPr/>
    </dgm:pt>
    <dgm:pt modelId="{37A43DAD-41CF-40AA-A5E9-024AD22D71EE}" type="pres">
      <dgm:prSet presAssocID="{A4EDAC34-8276-4BA2-B6E6-5DA6EB55793C}" presName="hierChild5" presStyleCnt="0"/>
      <dgm:spPr/>
    </dgm:pt>
    <dgm:pt modelId="{76426B62-B9EF-48DC-A2B6-0115A262EF08}" type="pres">
      <dgm:prSet presAssocID="{09202E15-BD16-4B64-86A4-ED45AB0B6DF3}" presName="Name37" presStyleLbl="parChTrans1D2" presStyleIdx="2" presStyleCnt="3"/>
      <dgm:spPr/>
    </dgm:pt>
    <dgm:pt modelId="{2535817B-8D5B-4955-8F09-51D5D8C92152}" type="pres">
      <dgm:prSet presAssocID="{3B457D29-DBC3-48B4-AB26-6ADFDA5FC434}" presName="hierRoot2" presStyleCnt="0">
        <dgm:presLayoutVars>
          <dgm:hierBranch val="init"/>
        </dgm:presLayoutVars>
      </dgm:prSet>
      <dgm:spPr/>
    </dgm:pt>
    <dgm:pt modelId="{81241FFE-6098-4F98-953C-352615644C32}" type="pres">
      <dgm:prSet presAssocID="{3B457D29-DBC3-48B4-AB26-6ADFDA5FC434}" presName="rootComposite" presStyleCnt="0"/>
      <dgm:spPr/>
    </dgm:pt>
    <dgm:pt modelId="{4C0C4335-E780-48BC-BA94-6DA83E5EA2F5}" type="pres">
      <dgm:prSet presAssocID="{3B457D29-DBC3-48B4-AB26-6ADFDA5FC434}" presName="rootText" presStyleLbl="node2" presStyleIdx="2" presStyleCnt="3">
        <dgm:presLayoutVars>
          <dgm:chPref val="3"/>
        </dgm:presLayoutVars>
      </dgm:prSet>
      <dgm:spPr/>
    </dgm:pt>
    <dgm:pt modelId="{22BCF80E-CD00-4196-975E-B9A40473F250}" type="pres">
      <dgm:prSet presAssocID="{3B457D29-DBC3-48B4-AB26-6ADFDA5FC434}" presName="rootConnector" presStyleLbl="node2" presStyleIdx="2" presStyleCnt="3"/>
      <dgm:spPr/>
    </dgm:pt>
    <dgm:pt modelId="{7AD9BB06-8A9B-4022-9F1F-7AAD3C41F323}" type="pres">
      <dgm:prSet presAssocID="{3B457D29-DBC3-48B4-AB26-6ADFDA5FC434}" presName="hierChild4" presStyleCnt="0"/>
      <dgm:spPr/>
    </dgm:pt>
    <dgm:pt modelId="{D8E63ED1-E6F4-44DC-B502-51B60043FF87}" type="pres">
      <dgm:prSet presAssocID="{3B457D29-DBC3-48B4-AB26-6ADFDA5FC434}" presName="hierChild5" presStyleCnt="0"/>
      <dgm:spPr/>
    </dgm:pt>
    <dgm:pt modelId="{D0CF6B1C-4A99-43F7-BD75-A934210807BA}" type="pres">
      <dgm:prSet presAssocID="{0FA52CCE-501F-42EA-82B4-630E7A3F0C52}" presName="hierChild3" presStyleCnt="0"/>
      <dgm:spPr/>
    </dgm:pt>
  </dgm:ptLst>
  <dgm:cxnLst>
    <dgm:cxn modelId="{968FD804-5244-48DD-9ACB-671101BAF2B5}" type="presOf" srcId="{3B457D29-DBC3-48B4-AB26-6ADFDA5FC434}" destId="{22BCF80E-CD00-4196-975E-B9A40473F250}" srcOrd="1" destOrd="0" presId="urn:microsoft.com/office/officeart/2005/8/layout/orgChart1"/>
    <dgm:cxn modelId="{12E8780B-59C8-4BB8-BED5-9AE044F143E1}" type="presOf" srcId="{D67AE908-67B4-463E-B86E-592DA4D4C05F}" destId="{1329771C-6005-4E34-8A8A-4D183DB2AB82}" srcOrd="0" destOrd="0" presId="urn:microsoft.com/office/officeart/2005/8/layout/orgChart1"/>
    <dgm:cxn modelId="{D6CE621A-B4F2-42C8-9DEB-CA9F16AE1DDD}" type="presOf" srcId="{A4EDAC34-8276-4BA2-B6E6-5DA6EB55793C}" destId="{B4ADBD92-2CE3-4B12-82BC-6390CCCF9EDC}" srcOrd="1" destOrd="0" presId="urn:microsoft.com/office/officeart/2005/8/layout/orgChart1"/>
    <dgm:cxn modelId="{9A18E82D-EEDE-49EE-8042-BC9111A81347}" type="presOf" srcId="{09202E15-BD16-4B64-86A4-ED45AB0B6DF3}" destId="{76426B62-B9EF-48DC-A2B6-0115A262EF08}" srcOrd="0" destOrd="0" presId="urn:microsoft.com/office/officeart/2005/8/layout/orgChart1"/>
    <dgm:cxn modelId="{DA03CB38-F002-48E5-9EA6-69329994E839}" type="presOf" srcId="{0FA52CCE-501F-42EA-82B4-630E7A3F0C52}" destId="{E91E5322-7ECC-40E3-882A-E64A02CC1853}" srcOrd="1" destOrd="0" presId="urn:microsoft.com/office/officeart/2005/8/layout/orgChart1"/>
    <dgm:cxn modelId="{5D52E73A-E18C-4266-93EA-0DB44E701D5B}" type="presOf" srcId="{A4EDAC34-8276-4BA2-B6E6-5DA6EB55793C}" destId="{37790FBE-7D5B-49D6-A535-8BAD3CF1DC89}" srcOrd="0" destOrd="0" presId="urn:microsoft.com/office/officeart/2005/8/layout/orgChart1"/>
    <dgm:cxn modelId="{50470D6C-1856-4CDB-946B-4BA46784A0A8}" type="presOf" srcId="{0FA52CCE-501F-42EA-82B4-630E7A3F0C52}" destId="{4043787B-F199-4AD2-A2BD-631ACBAA927F}" srcOrd="0" destOrd="0" presId="urn:microsoft.com/office/officeart/2005/8/layout/orgChart1"/>
    <dgm:cxn modelId="{9E56CE79-5FA3-496B-A19B-71AF2893E95C}" srcId="{0FA52CCE-501F-42EA-82B4-630E7A3F0C52}" destId="{3B457D29-DBC3-48B4-AB26-6ADFDA5FC434}" srcOrd="2" destOrd="0" parTransId="{09202E15-BD16-4B64-86A4-ED45AB0B6DF3}" sibTransId="{88C9549B-3910-479C-BCA3-A0E628518D4B}"/>
    <dgm:cxn modelId="{2EA73A81-F53E-4CB1-BB47-854C3C207AC9}" srcId="{0FA52CCE-501F-42EA-82B4-630E7A3F0C52}" destId="{D67AE908-67B4-463E-B86E-592DA4D4C05F}" srcOrd="0" destOrd="0" parTransId="{3A137E7A-08BC-4D32-BB3B-53913F9A8492}" sibTransId="{3C324403-802D-4E58-9E45-3240FE9ECD65}"/>
    <dgm:cxn modelId="{2F2A1189-5F26-4C11-AEC0-E56D501E214A}" type="presOf" srcId="{2E3196F3-1F4C-4171-874D-D163C2B41FC8}" destId="{AA4B0318-C286-46DA-B20C-353B699154A6}" srcOrd="0" destOrd="0" presId="urn:microsoft.com/office/officeart/2005/8/layout/orgChart1"/>
    <dgm:cxn modelId="{D90E7F98-D2B3-4965-AA7E-D97769D17C4E}" type="presOf" srcId="{3B457D29-DBC3-48B4-AB26-6ADFDA5FC434}" destId="{4C0C4335-E780-48BC-BA94-6DA83E5EA2F5}" srcOrd="0" destOrd="0" presId="urn:microsoft.com/office/officeart/2005/8/layout/orgChart1"/>
    <dgm:cxn modelId="{1DF998A0-073C-438A-9B20-E3137C724384}" type="presOf" srcId="{D67AE908-67B4-463E-B86E-592DA4D4C05F}" destId="{2C301A41-E1F1-4D73-B076-2AE41B21BE9B}" srcOrd="1" destOrd="0" presId="urn:microsoft.com/office/officeart/2005/8/layout/orgChart1"/>
    <dgm:cxn modelId="{61B7ADA1-43A6-4B6B-A57E-F638195D57EE}" srcId="{2E3196F3-1F4C-4171-874D-D163C2B41FC8}" destId="{0FA52CCE-501F-42EA-82B4-630E7A3F0C52}" srcOrd="0" destOrd="0" parTransId="{F7611EC8-044B-413F-A852-3079929E77AA}" sibTransId="{F9BE18D3-63C5-4DA0-88F5-59680E69273E}"/>
    <dgm:cxn modelId="{BB52D9C7-14C7-4F2E-B727-502D18633468}" type="presOf" srcId="{3A137E7A-08BC-4D32-BB3B-53913F9A8492}" destId="{77C764F5-047A-44A6-89DF-7287E2A54B89}" srcOrd="0" destOrd="0" presId="urn:microsoft.com/office/officeart/2005/8/layout/orgChart1"/>
    <dgm:cxn modelId="{8F7917CF-4B8B-4956-A7AA-3395F1BFA24A}" type="presOf" srcId="{6531E2C8-7BF6-46D4-99B3-650B4EC8F3BB}" destId="{6D48ED68-A848-435F-8311-B94073D3E506}" srcOrd="0" destOrd="0" presId="urn:microsoft.com/office/officeart/2005/8/layout/orgChart1"/>
    <dgm:cxn modelId="{7DCF22E3-6E9F-4ACA-8EE0-943DDD5E9E17}" srcId="{0FA52CCE-501F-42EA-82B4-630E7A3F0C52}" destId="{A4EDAC34-8276-4BA2-B6E6-5DA6EB55793C}" srcOrd="1" destOrd="0" parTransId="{6531E2C8-7BF6-46D4-99B3-650B4EC8F3BB}" sibTransId="{057F9113-FC3A-49A5-8992-34E82D721819}"/>
    <dgm:cxn modelId="{6EE3196A-A729-44A5-95CA-7C4B1D8345D9}" type="presParOf" srcId="{AA4B0318-C286-46DA-B20C-353B699154A6}" destId="{95AB7510-2DE2-423C-B2CC-53CF3B6C3480}" srcOrd="0" destOrd="0" presId="urn:microsoft.com/office/officeart/2005/8/layout/orgChart1"/>
    <dgm:cxn modelId="{9D9E1B19-5E3E-43A0-8D35-6363BE0243E4}" type="presParOf" srcId="{95AB7510-2DE2-423C-B2CC-53CF3B6C3480}" destId="{DB7B597B-6BBB-4229-A789-520C4763C23F}" srcOrd="0" destOrd="0" presId="urn:microsoft.com/office/officeart/2005/8/layout/orgChart1"/>
    <dgm:cxn modelId="{2F0FC1FB-ED95-493B-9BE9-1715A56588C9}" type="presParOf" srcId="{DB7B597B-6BBB-4229-A789-520C4763C23F}" destId="{4043787B-F199-4AD2-A2BD-631ACBAA927F}" srcOrd="0" destOrd="0" presId="urn:microsoft.com/office/officeart/2005/8/layout/orgChart1"/>
    <dgm:cxn modelId="{A33B2EB9-A61B-4498-A769-870D569346C4}" type="presParOf" srcId="{DB7B597B-6BBB-4229-A789-520C4763C23F}" destId="{E91E5322-7ECC-40E3-882A-E64A02CC1853}" srcOrd="1" destOrd="0" presId="urn:microsoft.com/office/officeart/2005/8/layout/orgChart1"/>
    <dgm:cxn modelId="{64F44432-930B-4AB9-989A-0CB3B212948C}" type="presParOf" srcId="{95AB7510-2DE2-423C-B2CC-53CF3B6C3480}" destId="{87E68F8E-320B-4B5D-8B0F-C660592F6119}" srcOrd="1" destOrd="0" presId="urn:microsoft.com/office/officeart/2005/8/layout/orgChart1"/>
    <dgm:cxn modelId="{3489DB39-BD4C-4D90-878A-4C8788698444}" type="presParOf" srcId="{87E68F8E-320B-4B5D-8B0F-C660592F6119}" destId="{77C764F5-047A-44A6-89DF-7287E2A54B89}" srcOrd="0" destOrd="0" presId="urn:microsoft.com/office/officeart/2005/8/layout/orgChart1"/>
    <dgm:cxn modelId="{48206960-5462-4305-B6EA-AFC3F2484109}" type="presParOf" srcId="{87E68F8E-320B-4B5D-8B0F-C660592F6119}" destId="{A6162726-5BE3-4BA3-AB1D-E5FBA41B9752}" srcOrd="1" destOrd="0" presId="urn:microsoft.com/office/officeart/2005/8/layout/orgChart1"/>
    <dgm:cxn modelId="{7D5F52F8-8EF3-4491-A2FB-725DE1DB29E0}" type="presParOf" srcId="{A6162726-5BE3-4BA3-AB1D-E5FBA41B9752}" destId="{CE55F96F-2371-4029-AA18-5FC0D94A9A42}" srcOrd="0" destOrd="0" presId="urn:microsoft.com/office/officeart/2005/8/layout/orgChart1"/>
    <dgm:cxn modelId="{A42194A7-D324-41E2-8514-0CCA5F4122E0}" type="presParOf" srcId="{CE55F96F-2371-4029-AA18-5FC0D94A9A42}" destId="{1329771C-6005-4E34-8A8A-4D183DB2AB82}" srcOrd="0" destOrd="0" presId="urn:microsoft.com/office/officeart/2005/8/layout/orgChart1"/>
    <dgm:cxn modelId="{1F381C7E-7B8F-442A-9555-FFD02F223D89}" type="presParOf" srcId="{CE55F96F-2371-4029-AA18-5FC0D94A9A42}" destId="{2C301A41-E1F1-4D73-B076-2AE41B21BE9B}" srcOrd="1" destOrd="0" presId="urn:microsoft.com/office/officeart/2005/8/layout/orgChart1"/>
    <dgm:cxn modelId="{795CB2F4-7F5F-4667-84C6-4AD6A5255787}" type="presParOf" srcId="{A6162726-5BE3-4BA3-AB1D-E5FBA41B9752}" destId="{31225E47-2DD8-43BC-8884-2ED3526907ED}" srcOrd="1" destOrd="0" presId="urn:microsoft.com/office/officeart/2005/8/layout/orgChart1"/>
    <dgm:cxn modelId="{E90C6E67-B1BA-4C45-A935-BC14EB7C8591}" type="presParOf" srcId="{A6162726-5BE3-4BA3-AB1D-E5FBA41B9752}" destId="{BF94FA5B-55A6-459B-8D42-40B1670724BA}" srcOrd="2" destOrd="0" presId="urn:microsoft.com/office/officeart/2005/8/layout/orgChart1"/>
    <dgm:cxn modelId="{17ACBE09-FEF6-4779-B981-4167D03C909B}" type="presParOf" srcId="{87E68F8E-320B-4B5D-8B0F-C660592F6119}" destId="{6D48ED68-A848-435F-8311-B94073D3E506}" srcOrd="2" destOrd="0" presId="urn:microsoft.com/office/officeart/2005/8/layout/orgChart1"/>
    <dgm:cxn modelId="{A024913F-5BEB-4783-9686-4FDE4563DC26}" type="presParOf" srcId="{87E68F8E-320B-4B5D-8B0F-C660592F6119}" destId="{D6CE91D9-A78C-44C5-B905-2BE528AE9A5F}" srcOrd="3" destOrd="0" presId="urn:microsoft.com/office/officeart/2005/8/layout/orgChart1"/>
    <dgm:cxn modelId="{63E39D64-3B4C-4E82-A233-5AE9C416F973}" type="presParOf" srcId="{D6CE91D9-A78C-44C5-B905-2BE528AE9A5F}" destId="{62DF85A7-7984-4FDB-A9D5-2E069AF94492}" srcOrd="0" destOrd="0" presId="urn:microsoft.com/office/officeart/2005/8/layout/orgChart1"/>
    <dgm:cxn modelId="{A443B799-C83B-42EB-9999-A0DCEE2F621D}" type="presParOf" srcId="{62DF85A7-7984-4FDB-A9D5-2E069AF94492}" destId="{37790FBE-7D5B-49D6-A535-8BAD3CF1DC89}" srcOrd="0" destOrd="0" presId="urn:microsoft.com/office/officeart/2005/8/layout/orgChart1"/>
    <dgm:cxn modelId="{69062458-02D4-4469-A2C6-11316BBD4B62}" type="presParOf" srcId="{62DF85A7-7984-4FDB-A9D5-2E069AF94492}" destId="{B4ADBD92-2CE3-4B12-82BC-6390CCCF9EDC}" srcOrd="1" destOrd="0" presId="urn:microsoft.com/office/officeart/2005/8/layout/orgChart1"/>
    <dgm:cxn modelId="{C740A590-992A-42E1-B528-C586C3769602}" type="presParOf" srcId="{D6CE91D9-A78C-44C5-B905-2BE528AE9A5F}" destId="{E6351982-301B-4C8C-9E15-6619683E10A6}" srcOrd="1" destOrd="0" presId="urn:microsoft.com/office/officeart/2005/8/layout/orgChart1"/>
    <dgm:cxn modelId="{B31D792D-B1C6-4D8B-A694-BB75D69401D1}" type="presParOf" srcId="{D6CE91D9-A78C-44C5-B905-2BE528AE9A5F}" destId="{37A43DAD-41CF-40AA-A5E9-024AD22D71EE}" srcOrd="2" destOrd="0" presId="urn:microsoft.com/office/officeart/2005/8/layout/orgChart1"/>
    <dgm:cxn modelId="{75D0E35A-40B1-4327-8191-42C8ABD76B89}" type="presParOf" srcId="{87E68F8E-320B-4B5D-8B0F-C660592F6119}" destId="{76426B62-B9EF-48DC-A2B6-0115A262EF08}" srcOrd="4" destOrd="0" presId="urn:microsoft.com/office/officeart/2005/8/layout/orgChart1"/>
    <dgm:cxn modelId="{CB2C062C-AAA7-4DDB-9373-4E6EE98C13E6}" type="presParOf" srcId="{87E68F8E-320B-4B5D-8B0F-C660592F6119}" destId="{2535817B-8D5B-4955-8F09-51D5D8C92152}" srcOrd="5" destOrd="0" presId="urn:microsoft.com/office/officeart/2005/8/layout/orgChart1"/>
    <dgm:cxn modelId="{9772BA79-269B-4DD9-ADDC-653B4691349F}" type="presParOf" srcId="{2535817B-8D5B-4955-8F09-51D5D8C92152}" destId="{81241FFE-6098-4F98-953C-352615644C32}" srcOrd="0" destOrd="0" presId="urn:microsoft.com/office/officeart/2005/8/layout/orgChart1"/>
    <dgm:cxn modelId="{EF8F9139-6E3B-4C70-8210-2AE6D8720EDB}" type="presParOf" srcId="{81241FFE-6098-4F98-953C-352615644C32}" destId="{4C0C4335-E780-48BC-BA94-6DA83E5EA2F5}" srcOrd="0" destOrd="0" presId="urn:microsoft.com/office/officeart/2005/8/layout/orgChart1"/>
    <dgm:cxn modelId="{A050B996-01B6-4BCF-AC6B-FB86886C3D6F}" type="presParOf" srcId="{81241FFE-6098-4F98-953C-352615644C32}" destId="{22BCF80E-CD00-4196-975E-B9A40473F250}" srcOrd="1" destOrd="0" presId="urn:microsoft.com/office/officeart/2005/8/layout/orgChart1"/>
    <dgm:cxn modelId="{D94EE5E7-AA08-47E1-8E8B-BA1021AB8F72}" type="presParOf" srcId="{2535817B-8D5B-4955-8F09-51D5D8C92152}" destId="{7AD9BB06-8A9B-4022-9F1F-7AAD3C41F323}" srcOrd="1" destOrd="0" presId="urn:microsoft.com/office/officeart/2005/8/layout/orgChart1"/>
    <dgm:cxn modelId="{B0B45CB9-FBFD-4865-9BBF-355B086AC98D}" type="presParOf" srcId="{2535817B-8D5B-4955-8F09-51D5D8C92152}" destId="{D8E63ED1-E6F4-44DC-B502-51B60043FF87}" srcOrd="2" destOrd="0" presId="urn:microsoft.com/office/officeart/2005/8/layout/orgChart1"/>
    <dgm:cxn modelId="{52250F1D-51B4-470B-A9DB-991A5CC234F8}" type="presParOf" srcId="{95AB7510-2DE2-423C-B2CC-53CF3B6C3480}" destId="{D0CF6B1C-4A99-43F7-BD75-A934210807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26B62-B9EF-48DC-A2B6-0115A262EF08}">
      <dsp:nvSpPr>
        <dsp:cNvPr id="0" name=""/>
        <dsp:cNvSpPr/>
      </dsp:nvSpPr>
      <dsp:spPr>
        <a:xfrm>
          <a:off x="5387418" y="1475882"/>
          <a:ext cx="3568934" cy="619401"/>
        </a:xfrm>
        <a:custGeom>
          <a:avLst/>
          <a:gdLst/>
          <a:ahLst/>
          <a:cxnLst/>
          <a:rect l="0" t="0" r="0" b="0"/>
          <a:pathLst>
            <a:path>
              <a:moveTo>
                <a:pt x="0" y="0"/>
              </a:moveTo>
              <a:lnTo>
                <a:pt x="0" y="309700"/>
              </a:lnTo>
              <a:lnTo>
                <a:pt x="3568934" y="309700"/>
              </a:lnTo>
              <a:lnTo>
                <a:pt x="3568934" y="6194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48ED68-A848-435F-8311-B94073D3E506}">
      <dsp:nvSpPr>
        <dsp:cNvPr id="0" name=""/>
        <dsp:cNvSpPr/>
      </dsp:nvSpPr>
      <dsp:spPr>
        <a:xfrm>
          <a:off x="5341698" y="1475882"/>
          <a:ext cx="91440" cy="619401"/>
        </a:xfrm>
        <a:custGeom>
          <a:avLst/>
          <a:gdLst/>
          <a:ahLst/>
          <a:cxnLst/>
          <a:rect l="0" t="0" r="0" b="0"/>
          <a:pathLst>
            <a:path>
              <a:moveTo>
                <a:pt x="45720" y="0"/>
              </a:moveTo>
              <a:lnTo>
                <a:pt x="45720" y="6194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C764F5-047A-44A6-89DF-7287E2A54B89}">
      <dsp:nvSpPr>
        <dsp:cNvPr id="0" name=""/>
        <dsp:cNvSpPr/>
      </dsp:nvSpPr>
      <dsp:spPr>
        <a:xfrm>
          <a:off x="1818483" y="1475882"/>
          <a:ext cx="3568934" cy="619401"/>
        </a:xfrm>
        <a:custGeom>
          <a:avLst/>
          <a:gdLst/>
          <a:ahLst/>
          <a:cxnLst/>
          <a:rect l="0" t="0" r="0" b="0"/>
          <a:pathLst>
            <a:path>
              <a:moveTo>
                <a:pt x="3568934" y="0"/>
              </a:moveTo>
              <a:lnTo>
                <a:pt x="3568934" y="309700"/>
              </a:lnTo>
              <a:lnTo>
                <a:pt x="0" y="309700"/>
              </a:lnTo>
              <a:lnTo>
                <a:pt x="0" y="6194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43787B-F199-4AD2-A2BD-631ACBAA927F}">
      <dsp:nvSpPr>
        <dsp:cNvPr id="0" name=""/>
        <dsp:cNvSpPr/>
      </dsp:nvSpPr>
      <dsp:spPr>
        <a:xfrm>
          <a:off x="3912652" y="1116"/>
          <a:ext cx="2949532" cy="1474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Machine Learning</a:t>
          </a:r>
        </a:p>
      </dsp:txBody>
      <dsp:txXfrm>
        <a:off x="3912652" y="1116"/>
        <a:ext cx="2949532" cy="1474766"/>
      </dsp:txXfrm>
    </dsp:sp>
    <dsp:sp modelId="{1329771C-6005-4E34-8A8A-4D183DB2AB82}">
      <dsp:nvSpPr>
        <dsp:cNvPr id="0" name=""/>
        <dsp:cNvSpPr/>
      </dsp:nvSpPr>
      <dsp:spPr>
        <a:xfrm>
          <a:off x="343717" y="2095284"/>
          <a:ext cx="2949532" cy="1474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ko-KR" altLang="en-US" sz="2600" kern="1200" dirty="0"/>
            <a:t>지도 학습</a:t>
          </a:r>
          <a:endParaRPr lang="en-US" altLang="ko-KR" sz="2600" kern="1200" dirty="0"/>
        </a:p>
        <a:p>
          <a:pPr marL="0" lvl="0" indent="0" algn="ctr" defTabSz="1155700">
            <a:lnSpc>
              <a:spcPct val="90000"/>
            </a:lnSpc>
            <a:spcBef>
              <a:spcPct val="0"/>
            </a:spcBef>
            <a:spcAft>
              <a:spcPct val="35000"/>
            </a:spcAft>
            <a:buNone/>
          </a:pPr>
          <a:r>
            <a:rPr lang="en-US" sz="2600" kern="1200" dirty="0"/>
            <a:t>Supervised</a:t>
          </a:r>
        </a:p>
      </dsp:txBody>
      <dsp:txXfrm>
        <a:off x="343717" y="2095284"/>
        <a:ext cx="2949532" cy="1474766"/>
      </dsp:txXfrm>
    </dsp:sp>
    <dsp:sp modelId="{37790FBE-7D5B-49D6-A535-8BAD3CF1DC89}">
      <dsp:nvSpPr>
        <dsp:cNvPr id="0" name=""/>
        <dsp:cNvSpPr/>
      </dsp:nvSpPr>
      <dsp:spPr>
        <a:xfrm>
          <a:off x="3912652" y="2095284"/>
          <a:ext cx="2949532" cy="1474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ko-KR" altLang="en-US" sz="2600" kern="1200" dirty="0"/>
            <a:t>비지도 학습</a:t>
          </a:r>
          <a:endParaRPr lang="en-US" sz="2600" kern="1200" dirty="0"/>
        </a:p>
        <a:p>
          <a:pPr marL="0" lvl="0" indent="0" algn="ctr" defTabSz="1155700">
            <a:lnSpc>
              <a:spcPct val="90000"/>
            </a:lnSpc>
            <a:spcBef>
              <a:spcPct val="0"/>
            </a:spcBef>
            <a:spcAft>
              <a:spcPct val="35000"/>
            </a:spcAft>
            <a:buNone/>
          </a:pPr>
          <a:r>
            <a:rPr lang="en-US" sz="2600" kern="1200" dirty="0"/>
            <a:t>Unsupervised</a:t>
          </a:r>
        </a:p>
      </dsp:txBody>
      <dsp:txXfrm>
        <a:off x="3912652" y="2095284"/>
        <a:ext cx="2949532" cy="1474766"/>
      </dsp:txXfrm>
    </dsp:sp>
    <dsp:sp modelId="{4C0C4335-E780-48BC-BA94-6DA83E5EA2F5}">
      <dsp:nvSpPr>
        <dsp:cNvPr id="0" name=""/>
        <dsp:cNvSpPr/>
      </dsp:nvSpPr>
      <dsp:spPr>
        <a:xfrm>
          <a:off x="7481586" y="2095284"/>
          <a:ext cx="2949532" cy="1474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ko-KR" altLang="en-US" sz="2600" kern="1200" dirty="0"/>
            <a:t>강화 학습</a:t>
          </a:r>
          <a:endParaRPr lang="en-US" sz="2600" kern="1200" dirty="0"/>
        </a:p>
        <a:p>
          <a:pPr marL="0" lvl="0" indent="0" algn="ctr" defTabSz="1155700">
            <a:lnSpc>
              <a:spcPct val="90000"/>
            </a:lnSpc>
            <a:spcBef>
              <a:spcPct val="0"/>
            </a:spcBef>
            <a:spcAft>
              <a:spcPct val="35000"/>
            </a:spcAft>
            <a:buNone/>
          </a:pPr>
          <a:r>
            <a:rPr lang="en-US" sz="2600" kern="1200" dirty="0"/>
            <a:t>Reinforcement Learning</a:t>
          </a:r>
        </a:p>
      </dsp:txBody>
      <dsp:txXfrm>
        <a:off x="7481586" y="2095284"/>
        <a:ext cx="2949532" cy="147476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6265CB-B37C-0346-9761-8F0207E6D048}"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2FB36-5F02-7245-8FF2-FCF9A15ADB5B}" type="slidenum">
              <a:rPr lang="en-US" smtClean="0"/>
              <a:t>‹#›</a:t>
            </a:fld>
            <a:endParaRPr lang="en-US"/>
          </a:p>
        </p:txBody>
      </p:sp>
    </p:spTree>
    <p:extLst>
      <p:ext uri="{BB962C8B-B14F-4D97-AF65-F5344CB8AC3E}">
        <p14:creationId xmlns:p14="http://schemas.microsoft.com/office/powerpoint/2010/main" val="2239324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ountaingoatsoftware.com/"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ww.amazon.com/gp/product/0321579364?ie=UTF8&amp;tag=martinfowlerc-20&amp;linkCode=as2&amp;camp=1789&amp;creative=9325&amp;creativeASIN=032157936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 software in a box</a:t>
            </a:r>
          </a:p>
          <a:p>
            <a:r>
              <a:rPr lang="en-US" dirty="0"/>
              <a:t>Amazon – online services</a:t>
            </a:r>
          </a:p>
          <a:p>
            <a:endParaRPr lang="en-US" dirty="0"/>
          </a:p>
          <a:p>
            <a:r>
              <a:rPr lang="en-US" dirty="0"/>
              <a:t>They could be both manifestations of regression type of bugs: that is, something that could be prevented</a:t>
            </a:r>
          </a:p>
          <a:p>
            <a:endParaRPr lang="en-US" dirty="0"/>
          </a:p>
        </p:txBody>
      </p:sp>
      <p:sp>
        <p:nvSpPr>
          <p:cNvPr id="4" name="Slide Number Placeholder 3"/>
          <p:cNvSpPr>
            <a:spLocks noGrp="1"/>
          </p:cNvSpPr>
          <p:nvPr>
            <p:ph type="sldNum" sz="quarter" idx="5"/>
          </p:nvPr>
        </p:nvSpPr>
        <p:spPr/>
        <p:txBody>
          <a:bodyPr/>
          <a:lstStyle/>
          <a:p>
            <a:fld id="{20C2FB36-5F02-7245-8FF2-FCF9A15ADB5B}" type="slidenum">
              <a:rPr lang="en-US" smtClean="0"/>
              <a:t>4</a:t>
            </a:fld>
            <a:endParaRPr lang="en-US"/>
          </a:p>
        </p:txBody>
      </p:sp>
    </p:spTree>
    <p:extLst>
      <p:ext uri="{BB962C8B-B14F-4D97-AF65-F5344CB8AC3E}">
        <p14:creationId xmlns:p14="http://schemas.microsoft.com/office/powerpoint/2010/main" val="74024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450" y="4776788"/>
            <a:ext cx="5438775" cy="3908425"/>
          </a:xfrm>
          <a:prstGeom prst="rect">
            <a:avLst/>
          </a:prstGeom>
        </p:spPr>
        <p:txBody>
          <a:bodyPr/>
          <a:lstStyle/>
          <a:p>
            <a:r>
              <a:rPr lang="en-US" sz="1200" kern="1200">
                <a:solidFill>
                  <a:schemeClr val="tx1"/>
                </a:solidFill>
                <a:effectLst/>
                <a:latin typeface="+mn-lt"/>
                <a:ea typeface="+mn-ea"/>
                <a:cs typeface="+mn-cs"/>
              </a:rPr>
              <a:t>The test pyramid is a concept developed by </a:t>
            </a:r>
            <a:r>
              <a:rPr lang="en-US" sz="1200" kern="1200">
                <a:solidFill>
                  <a:schemeClr val="tx1"/>
                </a:solidFill>
                <a:effectLst/>
                <a:latin typeface="+mn-lt"/>
                <a:ea typeface="+mn-ea"/>
                <a:cs typeface="+mn-cs"/>
                <a:hlinkClick r:id="rId3"/>
              </a:rPr>
              <a:t>Mike Cohn</a:t>
            </a:r>
            <a:r>
              <a:rPr lang="en-US" sz="1200" kern="1200">
                <a:solidFill>
                  <a:schemeClr val="tx1"/>
                </a:solidFill>
                <a:effectLst/>
                <a:latin typeface="+mn-lt"/>
                <a:ea typeface="+mn-ea"/>
                <a:cs typeface="+mn-cs"/>
              </a:rPr>
              <a:t>, described in his book </a:t>
            </a:r>
            <a:r>
              <a:rPr lang="en-US" sz="1200" kern="1200">
                <a:solidFill>
                  <a:schemeClr val="tx1"/>
                </a:solidFill>
                <a:effectLst/>
                <a:latin typeface="+mn-lt"/>
                <a:ea typeface="+mn-ea"/>
                <a:cs typeface="+mn-cs"/>
                <a:hlinkClick r:id="rId4"/>
              </a:rPr>
              <a:t>Succeeding with Agile</a:t>
            </a:r>
            <a:r>
              <a:rPr lang="en-US" sz="1200" kern="1200">
                <a:solidFill>
                  <a:schemeClr val="tx1"/>
                </a:solidFill>
                <a:effectLst/>
                <a:latin typeface="+mn-lt"/>
                <a:ea typeface="+mn-ea"/>
                <a:cs typeface="+mn-cs"/>
              </a:rPr>
              <a:t>. Its essential point is that you should have many more low-level unit tests than high level end-to-end tests running through a GUI. Why?</a:t>
            </a:r>
            <a:r>
              <a:rPr lang="en-US" sz="1200" kern="1200" baseline="0">
                <a:solidFill>
                  <a:schemeClr val="tx1"/>
                </a:solidFill>
                <a:effectLst/>
                <a:latin typeface="+mn-lt"/>
                <a:ea typeface="+mn-ea"/>
                <a:cs typeface="+mn-cs"/>
              </a:rPr>
              <a:t> For all the reasons we saw so far. – tests run faster as they are very granular and also their flakiness increases as we go higher up.</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Its a visual way to represent where you should be focusing your testing effort.</a:t>
            </a:r>
          </a:p>
          <a:p>
            <a:r>
              <a:rPr lang="en-US" sz="1200" kern="1200">
                <a:solidFill>
                  <a:schemeClr val="tx1"/>
                </a:solidFill>
                <a:effectLst/>
                <a:latin typeface="+mn-lt"/>
                <a:ea typeface="+mn-ea"/>
                <a:cs typeface="+mn-cs"/>
              </a:rPr>
              <a:t>The</a:t>
            </a:r>
            <a:r>
              <a:rPr lang="en-US" sz="1200" kern="1200" baseline="0">
                <a:solidFill>
                  <a:schemeClr val="tx1"/>
                </a:solidFill>
                <a:effectLst/>
                <a:latin typeface="+mn-lt"/>
                <a:ea typeface="+mn-ea"/>
                <a:cs typeface="+mn-cs"/>
              </a:rPr>
              <a:t> width of the pyramid is the number of tests.</a:t>
            </a:r>
          </a:p>
          <a:p>
            <a:r>
              <a:rPr lang="en-US" sz="1200" kern="1200" baseline="0">
                <a:solidFill>
                  <a:schemeClr val="tx1"/>
                </a:solidFill>
                <a:effectLst/>
                <a:latin typeface="+mn-lt"/>
                <a:ea typeface="+mn-ea"/>
                <a:cs typeface="+mn-cs"/>
              </a:rPr>
              <a:t>As we go up the pyramid, the granularity of the test decreases.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It</a:t>
            </a:r>
            <a:r>
              <a:rPr lang="en-US" sz="1200" kern="1200" baseline="0">
                <a:solidFill>
                  <a:schemeClr val="tx1"/>
                </a:solidFill>
                <a:effectLst/>
                <a:latin typeface="+mn-lt"/>
                <a:ea typeface="+mn-ea"/>
                <a:cs typeface="+mn-cs"/>
              </a:rPr>
              <a:t> basically says that t</a:t>
            </a:r>
            <a:r>
              <a:rPr lang="en-US" sz="1200" kern="1200">
                <a:solidFill>
                  <a:schemeClr val="tx1"/>
                </a:solidFill>
                <a:effectLst/>
                <a:latin typeface="+mn-lt"/>
                <a:ea typeface="+mn-ea"/>
                <a:cs typeface="+mn-cs"/>
              </a:rPr>
              <a:t>he bulk of your tests should</a:t>
            </a:r>
            <a:r>
              <a:rPr lang="en-US" sz="1200" kern="1200" baseline="0">
                <a:solidFill>
                  <a:schemeClr val="tx1"/>
                </a:solidFill>
                <a:effectLst/>
                <a:latin typeface="+mn-lt"/>
                <a:ea typeface="+mn-ea"/>
                <a:cs typeface="+mn-cs"/>
              </a:rPr>
              <a:t> be </a:t>
            </a:r>
            <a:r>
              <a:rPr lang="en-US" sz="1200" kern="1200">
                <a:solidFill>
                  <a:schemeClr val="tx1"/>
                </a:solidFill>
                <a:effectLst/>
                <a:latin typeface="+mn-lt"/>
                <a:ea typeface="+mn-ea"/>
                <a:cs typeface="+mn-cs"/>
              </a:rPr>
              <a:t>unit tests as shown at the bottom of the pyramid,</a:t>
            </a:r>
            <a:r>
              <a:rPr lang="en-US" sz="1200" kern="1200" baseline="0">
                <a:solidFill>
                  <a:schemeClr val="tx1"/>
                </a:solidFill>
                <a:effectLst/>
                <a:latin typeface="+mn-lt"/>
                <a:ea typeface="+mn-ea"/>
                <a:cs typeface="+mn-cs"/>
              </a:rPr>
              <a:t> unit tests are the responsibility of the developer.</a:t>
            </a:r>
            <a:r>
              <a:rPr lang="en-US" sz="1200" kern="1200">
                <a:solidFill>
                  <a:schemeClr val="tx1"/>
                </a:solidFill>
                <a:effectLst/>
                <a:latin typeface="+mn-lt"/>
                <a:ea typeface="+mn-ea"/>
                <a:cs typeface="+mn-cs"/>
              </a:rPr>
              <a:t> As you move up the pyramid, your tests gets larger, but at the same time the number of tests (the width of your pyramid) gets smaller.</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F30ECAE6-1222-45AB-A878-D3DAA5C5DE80}" type="slidenum">
              <a:rPr lang="ko-KR" altLang="en-US" smtClean="0"/>
              <a:pPr/>
              <a:t>9</a:t>
            </a:fld>
            <a:endParaRPr lang="ko-KR" altLang="en-US"/>
          </a:p>
        </p:txBody>
      </p:sp>
    </p:spTree>
    <p:extLst>
      <p:ext uri="{BB962C8B-B14F-4D97-AF65-F5344CB8AC3E}">
        <p14:creationId xmlns:p14="http://schemas.microsoft.com/office/powerpoint/2010/main" val="51035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this course, we’re going to be going over various aspects of testing.  One of them is “why do we test?”  This graph shows us that the further along in the software development cycle we progress, the costlier it is to fix a bug.  We can easily reason this out.  Finding a bug at the specification phase probably only involves modifying a wiki page or having a hallway conversation with someone.  But finding and fixing an issue in, say, the system test stage is much more involved.  You would need to completely debug the issue, get your hands dirty in whipping up a fix, testing it before sending out a CR, persuading team mates to look at your CR, and so forth.  Moreover, if your customer finds an issue for you, you would go through an even more rigorous bug-fixing process with the knowledge that the customer experience was detrimentally impacted.  </a:t>
            </a:r>
          </a:p>
          <a:p>
            <a:endParaRPr lang="en-US" baseline="0"/>
          </a:p>
          <a:p>
            <a:r>
              <a:rPr lang="en-US" baseline="0"/>
              <a:t>That’s certainly something that we want to avoid at Amazon.  We always want to put the customer first.</a:t>
            </a:r>
          </a:p>
          <a:p>
            <a:endParaRPr lang="en-US" baseline="0"/>
          </a:p>
          <a:p>
            <a:r>
              <a:rPr lang="en-US" baseline="0"/>
              <a:t>Let’s briefly have a look at how we can tie our Amazonian Leadership Principles to answering the question “why do we test?”</a:t>
            </a:r>
            <a:endParaRPr lang="en-US"/>
          </a:p>
        </p:txBody>
      </p:sp>
      <p:sp>
        <p:nvSpPr>
          <p:cNvPr id="4" name="Slide Number Placeholder 3"/>
          <p:cNvSpPr>
            <a:spLocks noGrp="1"/>
          </p:cNvSpPr>
          <p:nvPr>
            <p:ph type="sldNum" sz="quarter" idx="10"/>
          </p:nvPr>
        </p:nvSpPr>
        <p:spPr/>
        <p:txBody>
          <a:bodyPr/>
          <a:lstStyle/>
          <a:p>
            <a:fld id="{F6CE66E7-ABFF-A548-ABCA-1E25D213740B}" type="slidenum">
              <a:rPr lang="en-US" smtClean="0"/>
              <a:t>10</a:t>
            </a:fld>
            <a:endParaRPr lang="en-US"/>
          </a:p>
        </p:txBody>
      </p:sp>
    </p:spTree>
    <p:extLst>
      <p:ext uri="{BB962C8B-B14F-4D97-AF65-F5344CB8AC3E}">
        <p14:creationId xmlns:p14="http://schemas.microsoft.com/office/powerpoint/2010/main" val="5059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err="1">
                <a:ea typeface="맑은 고딕"/>
                <a:cs typeface="Calibri"/>
              </a:rPr>
              <a:t>DevOps</a:t>
            </a:r>
            <a:r>
              <a:rPr lang="ko-KR" altLang="en-US">
                <a:ea typeface="맑은 고딕"/>
                <a:cs typeface="Calibri"/>
              </a:rPr>
              <a:t> 의 </a:t>
            </a:r>
            <a:r>
              <a:rPr lang="ko-KR" altLang="en-US" err="1">
                <a:ea typeface="맑은 고딕"/>
                <a:cs typeface="Calibri"/>
              </a:rPr>
              <a:t>cycle을</a:t>
            </a:r>
            <a:r>
              <a:rPr lang="ko-KR" altLang="en-US">
                <a:ea typeface="맑은 고딕"/>
                <a:cs typeface="Calibri"/>
              </a:rPr>
              <a:t> 전부 설명 필요 </a:t>
            </a:r>
            <a:r>
              <a:rPr lang="ko-KR" altLang="en-US" err="1">
                <a:ea typeface="맑은 고딕"/>
                <a:cs typeface="Calibri"/>
              </a:rPr>
              <a:t>x</a:t>
            </a:r>
            <a:r>
              <a:rPr lang="ko-KR" altLang="en-US">
                <a:ea typeface="맑은 고딕"/>
                <a:cs typeface="Calibri"/>
              </a:rPr>
              <a:t>. </a:t>
            </a:r>
            <a:r>
              <a:rPr lang="ko-KR" altLang="en-US" err="1">
                <a:ea typeface="맑은 고딕"/>
                <a:cs typeface="Calibri"/>
              </a:rPr>
              <a:t>DevOps란</a:t>
            </a:r>
            <a:r>
              <a:rPr lang="ko-KR" altLang="en-US">
                <a:ea typeface="맑은 고딕"/>
                <a:cs typeface="Calibri"/>
              </a:rPr>
              <a:t> 무엇인가 정도만</a:t>
            </a:r>
            <a:endParaRPr lang="ko-KR" altLang="en-US"/>
          </a:p>
        </p:txBody>
      </p:sp>
      <p:sp>
        <p:nvSpPr>
          <p:cNvPr id="4" name="슬라이드 번호 개체 틀 3"/>
          <p:cNvSpPr>
            <a:spLocks noGrp="1"/>
          </p:cNvSpPr>
          <p:nvPr>
            <p:ph type="sldNum" sz="quarter" idx="5"/>
          </p:nvPr>
        </p:nvSpPr>
        <p:spPr/>
        <p:txBody>
          <a:bodyPr/>
          <a:lstStyle/>
          <a:p>
            <a:fld id="{37F5760E-459B-4FB7-ABEE-B5A8DE47666B}" type="slidenum">
              <a:rPr lang="en-US" smtClean="0"/>
              <a:t>13</a:t>
            </a:fld>
            <a:endParaRPr lang="en-US"/>
          </a:p>
        </p:txBody>
      </p:sp>
    </p:spTree>
    <p:extLst>
      <p:ext uri="{BB962C8B-B14F-4D97-AF65-F5344CB8AC3E}">
        <p14:creationId xmlns:p14="http://schemas.microsoft.com/office/powerpoint/2010/main" val="289229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37F5760E-459B-4FB7-ABEE-B5A8DE47666B}" type="slidenum">
              <a:rPr lang="en-US" smtClean="0"/>
              <a:t>56</a:t>
            </a:fld>
            <a:endParaRPr lang="en-US"/>
          </a:p>
        </p:txBody>
      </p:sp>
    </p:spTree>
    <p:extLst>
      <p:ext uri="{BB962C8B-B14F-4D97-AF65-F5344CB8AC3E}">
        <p14:creationId xmlns:p14="http://schemas.microsoft.com/office/powerpoint/2010/main" val="918914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0D91-217B-9BED-BFE0-75662AB8B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D6B4BA-87F3-6D39-DA76-1B3070F22C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A42D06-7F9E-9448-8A7F-5E55E0DBF1FA}"/>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AC641F6A-583A-C07B-9535-449612FAE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70A7B-7E00-C567-BCFB-5AF7D76EF644}"/>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2043634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9ECD-BEFB-6866-7301-6A13B9B647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F4E2D4-5304-DF90-511B-584AFB110A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E101F-7432-3782-E6AE-56974A79DBFA}"/>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FF0A76F1-E210-1771-5B1F-6EE08EE24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F24E6-5E1B-79F7-C201-9130401D9C26}"/>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159470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48243A-312D-979F-14CA-5F992E18BB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A097B-5BC8-3DE7-918B-0E2FF6EAEF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3643BF-699C-1D58-688E-B958F9D679AC}"/>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2370B980-F8CB-20BB-74F2-A2654BE29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D9DA2-345B-9D41-2253-D983EA6BE64D}"/>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3283636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D08DD5F-F5E0-4F9E-8554-83EFC0AFD534}"/>
              </a:ext>
            </a:extLst>
          </p:cNvPr>
          <p:cNvPicPr>
            <a:picLocks noChangeAspect="1"/>
          </p:cNvPicPr>
          <p:nvPr userDrawn="1"/>
        </p:nvPicPr>
        <p:blipFill>
          <a:blip r:embed="rId2"/>
          <a:stretch>
            <a:fillRect/>
          </a:stretch>
        </p:blipFill>
        <p:spPr>
          <a:xfrm>
            <a:off x="10769599" y="280987"/>
            <a:ext cx="1000125" cy="401937"/>
          </a:xfrm>
          <a:prstGeom prst="rect">
            <a:avLst/>
          </a:prstGeom>
        </p:spPr>
      </p:pic>
      <p:sp>
        <p:nvSpPr>
          <p:cNvPr id="3" name="슬라이드 번호 개체 틀 5">
            <a:extLst>
              <a:ext uri="{FF2B5EF4-FFF2-40B4-BE49-F238E27FC236}">
                <a16:creationId xmlns:a16="http://schemas.microsoft.com/office/drawing/2014/main" id="{5D26A724-3F25-4337-8F62-9A2F7C718BA0}"/>
              </a:ext>
            </a:extLst>
          </p:cNvPr>
          <p:cNvSpPr>
            <a:spLocks noGrp="1"/>
          </p:cNvSpPr>
          <p:nvPr>
            <p:ph type="sldNum" sz="quarter" idx="12"/>
          </p:nvPr>
        </p:nvSpPr>
        <p:spPr>
          <a:xfrm>
            <a:off x="9296400" y="6394450"/>
            <a:ext cx="2743200" cy="365125"/>
          </a:xfrm>
        </p:spPr>
        <p:txBody>
          <a:bodyPr/>
          <a:lstStyle/>
          <a:p>
            <a:fld id="{B76AEAA9-23F3-4CA6-AE0A-B03830190461}" type="slidenum">
              <a:rPr lang="ko-KR" altLang="en-US" smtClean="0"/>
              <a:t>‹#›</a:t>
            </a:fld>
            <a:endParaRPr lang="ko-KR" altLang="en-US"/>
          </a:p>
        </p:txBody>
      </p:sp>
    </p:spTree>
    <p:extLst>
      <p:ext uri="{BB962C8B-B14F-4D97-AF65-F5344CB8AC3E}">
        <p14:creationId xmlns:p14="http://schemas.microsoft.com/office/powerpoint/2010/main" val="1642963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1C0A-08F9-A2D6-CBC0-C57F20BC6B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EEDDDA-2FAE-F236-5CF5-B1C6D1BC0B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9BA71-6BBE-4E61-158E-2E6FBFB1436B}"/>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D45A8F1C-322A-2455-31E0-27BCCED55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766AE-EEDC-7D0C-B94B-2FF73E1E4676}"/>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2655994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A9DB-5BDA-369B-9F51-953784050A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15A989-8192-2BB8-6B9E-6FDA8BDCA8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D2809D-7CF5-9564-858E-55A034A8B124}"/>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22363ADF-7CDA-A798-9E9A-F9C4ECADD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71152-80EF-33B8-54A7-40E1386E4ABD}"/>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1631190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9284-380C-E2C9-DE74-A4D162156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A1CD8-34EF-6166-F634-5E7B04F487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52A4A1-A50D-4F84-BD75-5BB4102441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5A0B2E-FA55-2E8E-3F29-20091C76A072}"/>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6" name="Footer Placeholder 5">
            <a:extLst>
              <a:ext uri="{FF2B5EF4-FFF2-40B4-BE49-F238E27FC236}">
                <a16:creationId xmlns:a16="http://schemas.microsoft.com/office/drawing/2014/main" id="{5AD6FC0A-93A1-63C0-D898-116CC0EEA4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1BB798-267A-7B93-8C72-76139E8DE40C}"/>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4072209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E07CC-292E-60B3-FE79-1DEB484151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852B12-E919-8159-7B12-E12B9D320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3EAA2B-189F-5F91-45FE-728ABE2F6D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7B52CB-A9B8-413D-3411-C5F7D547CC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F92DAF-514F-9C9E-A9F4-82D62CF709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9044B5-824D-26FD-D3AB-E6B0077E789F}"/>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8" name="Footer Placeholder 7">
            <a:extLst>
              <a:ext uri="{FF2B5EF4-FFF2-40B4-BE49-F238E27FC236}">
                <a16:creationId xmlns:a16="http://schemas.microsoft.com/office/drawing/2014/main" id="{06F4BDBF-3811-C260-CBB0-7D80F8E167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76AB6D-F1A6-828C-161D-E8EED83DAB8B}"/>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3373843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F41C-3229-170C-59EC-9DEA760BC9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78061C-FA9F-1FAE-8ABB-1916667DCDD6}"/>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4" name="Footer Placeholder 3">
            <a:extLst>
              <a:ext uri="{FF2B5EF4-FFF2-40B4-BE49-F238E27FC236}">
                <a16:creationId xmlns:a16="http://schemas.microsoft.com/office/drawing/2014/main" id="{EC761538-2E4A-8CE2-E8D5-B006F480CD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EA059E-F7E5-9BD8-2F6A-C770B11F21D3}"/>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198232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42D52-01B9-F9B1-BB1A-13DA32656B10}"/>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3" name="Footer Placeholder 2">
            <a:extLst>
              <a:ext uri="{FF2B5EF4-FFF2-40B4-BE49-F238E27FC236}">
                <a16:creationId xmlns:a16="http://schemas.microsoft.com/office/drawing/2014/main" id="{6BB0F0F9-19FE-1888-6257-EC7A70F715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9C84F5-B124-8D73-1C80-58E2A362B7B0}"/>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49639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B928-2817-506D-59C3-8BD1EC391A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38D587-94CA-7D0F-1B5F-1A9521A4D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7C899B-182D-5650-89F4-F30EF9525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A3A9FA-F40A-1C8C-242D-F220A6197701}"/>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6" name="Footer Placeholder 5">
            <a:extLst>
              <a:ext uri="{FF2B5EF4-FFF2-40B4-BE49-F238E27FC236}">
                <a16:creationId xmlns:a16="http://schemas.microsoft.com/office/drawing/2014/main" id="{F1036B07-FFEE-467B-3DD5-2D77CB273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3A07C9-4395-16D1-FC97-EC69F3177F55}"/>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2986943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72BF-5DE0-DA3B-756E-77B0D82B9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4B10E6-69C7-8DFA-5982-78D3017F8F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BAEE78-0E96-9150-60E0-0F65C4DB4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60125C-BB09-8AAC-D644-7A0FFD85CEEE}"/>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6" name="Footer Placeholder 5">
            <a:extLst>
              <a:ext uri="{FF2B5EF4-FFF2-40B4-BE49-F238E27FC236}">
                <a16:creationId xmlns:a16="http://schemas.microsoft.com/office/drawing/2014/main" id="{FC857AA7-FE71-CCF0-B2BB-34C02FB87A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8CE85-5D6D-DFA5-0EB4-6BC2586DCDB1}"/>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1343748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06CCAD-C80A-FFD3-C47C-45214154E1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87673C-CD38-1FA0-C417-67E178F7B2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CEFC7-8E74-1EB4-6AC9-789163541C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3DBA7873-775B-9A0B-EB5C-8FFF7AE398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295B5A-B475-6AA4-84F8-10043FBA26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7B626-57F6-4ADC-ADC2-04A2B8990475}" type="slidenum">
              <a:rPr lang="en-US" smtClean="0"/>
              <a:t>‹#›</a:t>
            </a:fld>
            <a:endParaRPr lang="en-US"/>
          </a:p>
        </p:txBody>
      </p:sp>
    </p:spTree>
    <p:extLst>
      <p:ext uri="{BB962C8B-B14F-4D97-AF65-F5344CB8AC3E}">
        <p14:creationId xmlns:p14="http://schemas.microsoft.com/office/powerpoint/2010/main" val="3567388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soldevelo.com/blog/is-agile-always-the-best-solution-for-software-development-projects/" TargetMode="Externa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19.jpeg"/><Relationship Id="rId4" Type="http://schemas.openxmlformats.org/officeDocument/2006/relationships/hyperlink" Target="https://medium.com/@mainakdutta76/before-and-after-of-devops-a-peek-into-agile-devops-3600c26129ac"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wakeupandcode.com/azdo-resources/" TargetMode="External"/><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www.softcrylic.com/blogs/top-25-metrics-measure-continuous-testing-process/" TargetMode="External"/><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techslang.com/definition/what-is-canary-testing/" TargetMode="External"/><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www.semanticscholar.org/paper/Code-coverage-based-technique-for-prioritizing-test-Aggarwal-Singh/c0ef44cfaacecaa2e4e1208d5156d78fbd536993/figure/1" TargetMode="External"/><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hyperlink" Target="https://slideplayer.com/slide/14336725/" TargetMode="External"/><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player.com/slide/14336725/" TargetMode="External"/><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player.com/slide/14336725/" TargetMode="External"/><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slideplayer.com/slide/14336725/" TargetMode="External"/><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logs.nvidia.com.tw/2016/07/29/whats-difference-artificial-intelligence-machine-learning-deep-learning-ai/" TargetMode="External"/><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hyperlink" Target="https://en.wikipedia.org/wiki/Perceptr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hyperlink" Target="https://github.com/changsin/AI/blob/main/08.2.perceptron.ipynb"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www.alibabacloud.com/blog/looking-forward-will-machine-intelligence-be-able-to-outsmart-hackeers_595907" TargetMode="External"/><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jpeg"/><Relationship Id="rId3" Type="http://schemas.openxmlformats.org/officeDocument/2006/relationships/image" Target="../media/image52.jpeg"/><Relationship Id="rId7" Type="http://schemas.openxmlformats.org/officeDocument/2006/relationships/image" Target="../media/image56.png"/><Relationship Id="rId12" Type="http://schemas.openxmlformats.org/officeDocument/2006/relationships/image" Target="../media/image61.jpeg"/><Relationship Id="rId2" Type="http://schemas.openxmlformats.org/officeDocument/2006/relationships/image" Target="../media/image51.jpeg"/><Relationship Id="rId1" Type="http://schemas.openxmlformats.org/officeDocument/2006/relationships/slideLayout" Target="../slideLayouts/slideLayout12.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png"/><Relationship Id="rId10" Type="http://schemas.openxmlformats.org/officeDocument/2006/relationships/image" Target="../media/image59.jpeg"/><Relationship Id="rId4" Type="http://schemas.openxmlformats.org/officeDocument/2006/relationships/image" Target="../media/image53.png"/><Relationship Id="rId9" Type="http://schemas.openxmlformats.org/officeDocument/2006/relationships/image" Target="../media/image5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jpeg"/><Relationship Id="rId3" Type="http://schemas.openxmlformats.org/officeDocument/2006/relationships/image" Target="../media/image64.jpe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jpeg"/><Relationship Id="rId1" Type="http://schemas.openxmlformats.org/officeDocument/2006/relationships/slideLayout" Target="../slideLayouts/slideLayout12.xml"/><Relationship Id="rId6" Type="http://schemas.openxmlformats.org/officeDocument/2006/relationships/image" Target="../media/image67.jpeg"/><Relationship Id="rId11" Type="http://schemas.openxmlformats.org/officeDocument/2006/relationships/image" Target="../media/image72.png"/><Relationship Id="rId5" Type="http://schemas.openxmlformats.org/officeDocument/2006/relationships/image" Target="../media/image66.jpe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jpeg"/><Relationship Id="rId9" Type="http://schemas.openxmlformats.org/officeDocument/2006/relationships/image" Target="../media/image70.png"/><Relationship Id="rId1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hyperlink" Target="https://executive.mit.edu/course/artificial-intelligence/a056g00000URaa3AAD.html" TargetMode="External"/><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executive.mit.edu/course/artificial-intelligence/a056g00000URaa3AAD.html" TargetMode="External"/><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hyperlink" Target="https://github.com/changsin/AI/blob/main/08.9.clustering_mnist.ipynb"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hyperlink" Target="https://github.com/changsin/AI/blob/main/08.9.clustering_mnist.ipynb" TargetMode="External"/><Relationship Id="rId2" Type="http://schemas.openxmlformats.org/officeDocument/2006/relationships/hyperlink" Target="https://github.com/changsin/AI/blob/main/08.9.k_means_clustering_from_scratch.ipynb" TargetMode="Externa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0.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en-us/research/wp-content/uploads/2009/01/Test_Suite_Clustering_MS_paper.pdf" TargetMode="External"/><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hyperlink" Target="https://en.wikipedia.org/wiki/File:Collaborative_filtering.gi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2106.13891" TargetMode="External"/><Relationship Id="rId2" Type="http://schemas.openxmlformats.org/officeDocument/2006/relationships/hyperlink" Target="https://medium.com/analytics-vidhya/regression-test-case-selection-using-machine-learning-241ded86f559" TargetMode="External"/><Relationship Id="rId1" Type="http://schemas.openxmlformats.org/officeDocument/2006/relationships/slideLayout" Target="../slideLayouts/slideLayout12.xml"/><Relationship Id="rId5" Type="http://schemas.openxmlformats.org/officeDocument/2006/relationships/hyperlink" Target="http://opera.ucsd.edu/paper/fse11.pdf" TargetMode="External"/><Relationship Id="rId4" Type="http://schemas.openxmlformats.org/officeDocument/2006/relationships/hyperlink" Target="https://www.microsoft.com/en-us/research/wp-content/uploads/2009/01/Test_Suite_Clustering_MS_paper.pdf" TargetMode="External"/></Relationships>
</file>

<file path=ppt/slides/_rels/slide56.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9" Type="http://schemas.openxmlformats.org/officeDocument/2006/relationships/image" Target="../media/image125.png"/><Relationship Id="rId21" Type="http://schemas.openxmlformats.org/officeDocument/2006/relationships/image" Target="../media/image107.jpeg"/><Relationship Id="rId34" Type="http://schemas.openxmlformats.org/officeDocument/2006/relationships/image" Target="../media/image120.png"/><Relationship Id="rId42" Type="http://schemas.openxmlformats.org/officeDocument/2006/relationships/image" Target="../media/image128.png"/><Relationship Id="rId7" Type="http://schemas.openxmlformats.org/officeDocument/2006/relationships/image" Target="../media/image93.png"/><Relationship Id="rId2" Type="http://schemas.openxmlformats.org/officeDocument/2006/relationships/notesSlide" Target="../notesSlides/notesSlide5.xml"/><Relationship Id="rId16" Type="http://schemas.openxmlformats.org/officeDocument/2006/relationships/image" Target="../media/image102.png"/><Relationship Id="rId20" Type="http://schemas.openxmlformats.org/officeDocument/2006/relationships/image" Target="../media/image106.jpeg"/><Relationship Id="rId29" Type="http://schemas.openxmlformats.org/officeDocument/2006/relationships/image" Target="../media/image115.png"/><Relationship Id="rId41"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32" Type="http://schemas.openxmlformats.org/officeDocument/2006/relationships/image" Target="../media/image118.png"/><Relationship Id="rId37" Type="http://schemas.openxmlformats.org/officeDocument/2006/relationships/image" Target="../media/image123.jpeg"/><Relationship Id="rId40" Type="http://schemas.openxmlformats.org/officeDocument/2006/relationships/image" Target="../media/image126.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36" Type="http://schemas.openxmlformats.org/officeDocument/2006/relationships/image" Target="../media/image122.png"/><Relationship Id="rId10" Type="http://schemas.openxmlformats.org/officeDocument/2006/relationships/image" Target="../media/image96.png"/><Relationship Id="rId19" Type="http://schemas.openxmlformats.org/officeDocument/2006/relationships/image" Target="../media/image105.jpeg"/><Relationship Id="rId31" Type="http://schemas.openxmlformats.org/officeDocument/2006/relationships/image" Target="../media/image117.png"/><Relationship Id="rId44" Type="http://schemas.openxmlformats.org/officeDocument/2006/relationships/image" Target="../media/image130.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gif"/><Relationship Id="rId30" Type="http://schemas.openxmlformats.org/officeDocument/2006/relationships/image" Target="../media/image116.png"/><Relationship Id="rId35" Type="http://schemas.openxmlformats.org/officeDocument/2006/relationships/image" Target="../media/image121.png"/><Relationship Id="rId43" Type="http://schemas.openxmlformats.org/officeDocument/2006/relationships/image" Target="../media/image129.png"/><Relationship Id="rId8" Type="http://schemas.openxmlformats.org/officeDocument/2006/relationships/image" Target="../media/image94.png"/><Relationship Id="rId3" Type="http://schemas.openxmlformats.org/officeDocument/2006/relationships/image" Target="../media/image89.png"/><Relationship Id="rId12" Type="http://schemas.openxmlformats.org/officeDocument/2006/relationships/image" Target="../media/image98.png"/><Relationship Id="rId17" Type="http://schemas.openxmlformats.org/officeDocument/2006/relationships/image" Target="../media/image103.jpeg"/><Relationship Id="rId25" Type="http://schemas.openxmlformats.org/officeDocument/2006/relationships/image" Target="../media/image111.png"/><Relationship Id="rId33" Type="http://schemas.openxmlformats.org/officeDocument/2006/relationships/image" Target="../media/image119.png"/><Relationship Id="rId38" Type="http://schemas.openxmlformats.org/officeDocument/2006/relationships/image" Target="../media/image124.gif"/></Relationships>
</file>

<file path=ppt/slides/_rels/slide57.xml.rels><?xml version="1.0" encoding="UTF-8" standalone="yes"?>
<Relationships xmlns="http://schemas.openxmlformats.org/package/2006/relationships"><Relationship Id="rId3" Type="http://schemas.openxmlformats.org/officeDocument/2006/relationships/hyperlink" Target="https://testworks.co.kr/contents/blog.html" TargetMode="External"/><Relationship Id="rId2" Type="http://schemas.openxmlformats.org/officeDocument/2006/relationships/hyperlink" Target="https://testworks.co.kr/" TargetMode="External"/><Relationship Id="rId1" Type="http://schemas.openxmlformats.org/officeDocument/2006/relationships/slideLayout" Target="../slideLayouts/slideLayout7.xml"/><Relationship Id="rId5" Type="http://schemas.openxmlformats.org/officeDocument/2006/relationships/hyperlink" Target="https://www.linkedin.com/company/testworks-inc/" TargetMode="External"/><Relationship Id="rId4" Type="http://schemas.openxmlformats.org/officeDocument/2006/relationships/hyperlink" Target="https://www.facebook.com/testworks15"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28920-83E7-2603-1EEE-078F697020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9F7B601-243C-2EEA-61DF-0F2F6795FC9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46C9E3B3-9C96-A8EB-57E0-57487D5CE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EA0990D-DD7E-49C2-C691-583A2B6A4422}"/>
              </a:ext>
            </a:extLst>
          </p:cNvPr>
          <p:cNvSpPr txBox="1">
            <a:spLocks/>
          </p:cNvSpPr>
          <p:nvPr/>
        </p:nvSpPr>
        <p:spPr>
          <a:xfrm>
            <a:off x="0" y="1144588"/>
            <a:ext cx="12192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o-KR" altLang="en-US" dirty="0">
                <a:solidFill>
                  <a:schemeClr val="bg1"/>
                </a:solidFill>
                <a:latin typeface="나눔스퀘어 Bold" panose="020B0600000101010101" pitchFamily="50" charset="-127"/>
                <a:ea typeface="나눔스퀘어 Bold" panose="020B0600000101010101" pitchFamily="50" charset="-127"/>
              </a:rPr>
              <a:t>테스트 케이스의 선택과 집중</a:t>
            </a:r>
            <a:endParaRPr lang="en-US" dirty="0">
              <a:solidFill>
                <a:schemeClr val="bg1"/>
              </a:solidFill>
              <a:latin typeface="나눔스퀘어 Bold" panose="020B0600000101010101" pitchFamily="50" charset="-127"/>
              <a:ea typeface="나눔스퀘어 Bold" panose="020B0600000101010101" pitchFamily="50" charset="-127"/>
            </a:endParaRPr>
          </a:p>
          <a:p>
            <a:pPr algn="ctr">
              <a:lnSpc>
                <a:spcPct val="150000"/>
              </a:lnSpc>
            </a:pPr>
            <a:r>
              <a:rPr lang="en-US" sz="2800" dirty="0">
                <a:solidFill>
                  <a:schemeClr val="bg1"/>
                </a:solidFill>
                <a:latin typeface="나눔스퀘어 Bold" panose="020B0600000101010101" pitchFamily="50" charset="-127"/>
                <a:ea typeface="나눔스퀘어 Bold" panose="020B0600000101010101" pitchFamily="50" charset="-127"/>
              </a:rPr>
              <a:t>- Test Case Selection/Prioritization -</a:t>
            </a:r>
          </a:p>
        </p:txBody>
      </p:sp>
      <p:sp>
        <p:nvSpPr>
          <p:cNvPr id="5" name="Subtitle 2">
            <a:extLst>
              <a:ext uri="{FF2B5EF4-FFF2-40B4-BE49-F238E27FC236}">
                <a16:creationId xmlns:a16="http://schemas.microsoft.com/office/drawing/2014/main" id="{46FFE4AF-D7BF-20F1-3524-CD066EEB4EB5}"/>
              </a:ext>
            </a:extLst>
          </p:cNvPr>
          <p:cNvSpPr txBox="1">
            <a:spLocks/>
          </p:cNvSpPr>
          <p:nvPr/>
        </p:nvSpPr>
        <p:spPr>
          <a:xfrm>
            <a:off x="511018" y="6089994"/>
            <a:ext cx="2270863" cy="603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latin typeface="나눔스퀘어 Bold" panose="020B0600000101010101" pitchFamily="50" charset="-127"/>
                <a:ea typeface="나눔스퀘어 Bold" panose="020B0600000101010101" pitchFamily="50" charset="-127"/>
              </a:rPr>
              <a:t>2022. 08. 09</a:t>
            </a:r>
          </a:p>
        </p:txBody>
      </p:sp>
      <p:pic>
        <p:nvPicPr>
          <p:cNvPr id="2054" name="Picture 6">
            <a:extLst>
              <a:ext uri="{FF2B5EF4-FFF2-40B4-BE49-F238E27FC236}">
                <a16:creationId xmlns:a16="http://schemas.microsoft.com/office/drawing/2014/main" id="{5B087FA2-8975-728F-DC37-07C8F565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3868" y="5657468"/>
            <a:ext cx="2270863" cy="86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434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st_of_bugs.gif"/>
          <p:cNvPicPr>
            <a:picLocks noGrp="1" noChangeAspect="1"/>
          </p:cNvPicPr>
          <p:nvPr>
            <p:ph idx="4294967295"/>
          </p:nvPr>
        </p:nvPicPr>
        <p:blipFill>
          <a:blip r:embed="rId3" cstate="email">
            <a:extLst>
              <a:ext uri="{28A0092B-C50C-407E-A947-70E740481C1C}">
                <a14:useLocalDpi xmlns:a14="http://schemas.microsoft.com/office/drawing/2010/main" val="0"/>
              </a:ext>
            </a:extLst>
          </a:blip>
          <a:stretch>
            <a:fillRect/>
          </a:stretch>
        </p:blipFill>
        <p:spPr>
          <a:xfrm>
            <a:off x="703454" y="1523360"/>
            <a:ext cx="5461000" cy="4724400"/>
          </a:xfrm>
        </p:spPr>
      </p:pic>
      <p:sp>
        <p:nvSpPr>
          <p:cNvPr id="11" name="TextBox 10">
            <a:extLst>
              <a:ext uri="{FF2B5EF4-FFF2-40B4-BE49-F238E27FC236}">
                <a16:creationId xmlns:a16="http://schemas.microsoft.com/office/drawing/2014/main" id="{72786D52-9254-2317-5BBF-EAB1BE2246BC}"/>
              </a:ext>
            </a:extLst>
          </p:cNvPr>
          <p:cNvSpPr txBox="1"/>
          <p:nvPr/>
        </p:nvSpPr>
        <p:spPr>
          <a:xfrm>
            <a:off x="6477000" y="1467940"/>
            <a:ext cx="6293289" cy="1323439"/>
          </a:xfrm>
          <a:prstGeom prst="rect">
            <a:avLst/>
          </a:prstGeom>
          <a:noFill/>
        </p:spPr>
        <p:txBody>
          <a:bodyPr wrap="square">
            <a:spAutoFit/>
          </a:bodyPr>
          <a:lstStyle/>
          <a:p>
            <a:pPr marL="180975" indent="-180975">
              <a:buFont typeface="Arial" panose="020B0604020202020204" pitchFamily="34" charset="0"/>
              <a:buChar char="•"/>
            </a:pPr>
            <a:r>
              <a:rPr lang="ko-KR" altLang="en-US" sz="2400" dirty="0"/>
              <a:t>비용 절감과 신뢰성 확보가 관건</a:t>
            </a:r>
            <a:endParaRPr lang="en-US" altLang="ko-KR" sz="2400" dirty="0"/>
          </a:p>
          <a:p>
            <a:pPr marL="457200" indent="-457200">
              <a:buFont typeface="Arial" panose="020B0604020202020204" pitchFamily="34" charset="0"/>
              <a:buChar char="•"/>
            </a:pPr>
            <a:endParaRPr lang="en-US" altLang="ko-KR" sz="3200" dirty="0">
              <a:sym typeface="Wingdings" pitchFamily="2" charset="2"/>
            </a:endParaRPr>
          </a:p>
          <a:p>
            <a:r>
              <a:rPr lang="en-US" altLang="ko-KR" sz="2400" dirty="0">
                <a:solidFill>
                  <a:srgbClr val="3F62F5"/>
                </a:solidFill>
                <a:sym typeface="Wingdings" pitchFamily="2" charset="2"/>
              </a:rPr>
              <a:t></a:t>
            </a:r>
            <a:r>
              <a:rPr lang="ko-KR" altLang="en-US" sz="2400" dirty="0">
                <a:solidFill>
                  <a:srgbClr val="3F62F5"/>
                </a:solidFill>
                <a:sym typeface="Wingdings" pitchFamily="2" charset="2"/>
              </a:rPr>
              <a:t>테스트는 일찍</a:t>
            </a:r>
            <a:r>
              <a:rPr lang="en-US" altLang="ko-KR" sz="2400" dirty="0">
                <a:solidFill>
                  <a:srgbClr val="3F62F5"/>
                </a:solidFill>
                <a:sym typeface="Wingdings" pitchFamily="2" charset="2"/>
              </a:rPr>
              <a:t>,</a:t>
            </a:r>
            <a:r>
              <a:rPr lang="ko-KR" altLang="en-US" sz="2400" dirty="0">
                <a:solidFill>
                  <a:srgbClr val="3F62F5"/>
                </a:solidFill>
                <a:sym typeface="Wingdings" pitchFamily="2" charset="2"/>
              </a:rPr>
              <a:t> 빨리</a:t>
            </a:r>
            <a:r>
              <a:rPr lang="en-US" altLang="ko-KR" sz="2400" dirty="0">
                <a:solidFill>
                  <a:srgbClr val="3F62F5"/>
                </a:solidFill>
                <a:sym typeface="Wingdings" pitchFamily="2" charset="2"/>
              </a:rPr>
              <a:t>,</a:t>
            </a:r>
            <a:r>
              <a:rPr lang="ko-KR" altLang="en-US" sz="2400" dirty="0">
                <a:solidFill>
                  <a:srgbClr val="3F62F5"/>
                </a:solidFill>
                <a:sym typeface="Wingdings" pitchFamily="2" charset="2"/>
              </a:rPr>
              <a:t> 쉽게 할수록 좋다</a:t>
            </a:r>
            <a:endParaRPr lang="en-US" sz="2400" dirty="0">
              <a:solidFill>
                <a:srgbClr val="3F62F5"/>
              </a:solidFill>
            </a:endParaRPr>
          </a:p>
        </p:txBody>
      </p:sp>
      <p:sp>
        <p:nvSpPr>
          <p:cNvPr id="2" name="직사각형 1">
            <a:extLst>
              <a:ext uri="{FF2B5EF4-FFF2-40B4-BE49-F238E27FC236}">
                <a16:creationId xmlns:a16="http://schemas.microsoft.com/office/drawing/2014/main" id="{2DBAE284-F2D6-365D-09EC-B5F2DD2DA83B}"/>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D2601BA5-9ADC-D7DD-3D6A-31D5DB7EE158}"/>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9D3BA941-FB21-F515-D78E-C463AAC6E63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E51772D7-CEA2-BF76-C0A5-B43C0554D01A}"/>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6</a:t>
            </a:r>
          </a:p>
        </p:txBody>
      </p:sp>
      <p:sp>
        <p:nvSpPr>
          <p:cNvPr id="8" name="직사각형 7">
            <a:extLst>
              <a:ext uri="{FF2B5EF4-FFF2-40B4-BE49-F238E27FC236}">
                <a16:creationId xmlns:a16="http://schemas.microsoft.com/office/drawing/2014/main" id="{9181CA08-6515-2830-377E-29E20E67235B}"/>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이 필요한 이유</a:t>
            </a:r>
          </a:p>
        </p:txBody>
      </p:sp>
    </p:spTree>
    <p:extLst>
      <p:ext uri="{BB962C8B-B14F-4D97-AF65-F5344CB8AC3E}">
        <p14:creationId xmlns:p14="http://schemas.microsoft.com/office/powerpoint/2010/main" val="1436300117"/>
      </p:ext>
    </p:extLst>
  </p:cSld>
  <p:clrMapOvr>
    <a:masterClrMapping/>
  </p:clrMapOvr>
  <mc:AlternateContent xmlns:mc="http://schemas.openxmlformats.org/markup-compatibility/2006" xmlns:p14="http://schemas.microsoft.com/office/powerpoint/2010/main">
    <mc:Choice Requires="p14">
      <p:transition spd="slow" p14:dur="2000" advTm="70391"/>
    </mc:Choice>
    <mc:Fallback xmlns="">
      <p:transition spd="slow" advTm="70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041BC71-36E0-50D0-3386-D20B26268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70" y="1370715"/>
            <a:ext cx="6350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icrosoft Office 2007 System Enterprise Edition Final RTM Full Suite  (Retail CD) Download Leaked on BT - Tech Journey">
            <a:extLst>
              <a:ext uri="{FF2B5EF4-FFF2-40B4-BE49-F238E27FC236}">
                <a16:creationId xmlns:a16="http://schemas.microsoft.com/office/drawing/2014/main" id="{4D1CA6E7-74A4-E2A5-E3BF-D877D04E7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300" y="2365739"/>
            <a:ext cx="2702835" cy="30038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F12E68-0BC4-9F25-133F-C2BA112C8437}"/>
              </a:ext>
            </a:extLst>
          </p:cNvPr>
          <p:cNvSpPr txBox="1"/>
          <p:nvPr/>
        </p:nvSpPr>
        <p:spPr>
          <a:xfrm>
            <a:off x="7732035" y="1488429"/>
            <a:ext cx="2927940" cy="523220"/>
          </a:xfrm>
          <a:prstGeom prst="rect">
            <a:avLst/>
          </a:prstGeom>
          <a:noFill/>
        </p:spPr>
        <p:txBody>
          <a:bodyPr wrap="square" rtlCol="0">
            <a:spAutoFit/>
          </a:bodyPr>
          <a:lstStyle/>
          <a:p>
            <a:pPr marL="180975" indent="-180975" algn="ctr">
              <a:buFont typeface="Arial" panose="020B0604020202020204" pitchFamily="34" charset="0"/>
              <a:buChar char="•"/>
            </a:pPr>
            <a:r>
              <a:rPr lang="en-US" sz="2800" dirty="0"/>
              <a:t>Software in a box</a:t>
            </a:r>
          </a:p>
        </p:txBody>
      </p:sp>
      <p:sp>
        <p:nvSpPr>
          <p:cNvPr id="2" name="직사각형 1">
            <a:extLst>
              <a:ext uri="{FF2B5EF4-FFF2-40B4-BE49-F238E27FC236}">
                <a16:creationId xmlns:a16="http://schemas.microsoft.com/office/drawing/2014/main" id="{62F7D681-83DB-9441-1356-D937DAE11811}"/>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48531AC9-5405-A1C9-5090-BF6D5CA691FB}"/>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7FB2A299-EAAC-7AED-2111-D4B8C7BC4EC2}"/>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AD415F5C-800C-9D93-2FD1-D7EB8599EFF6}"/>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7</a:t>
            </a:r>
          </a:p>
        </p:txBody>
      </p:sp>
      <p:sp>
        <p:nvSpPr>
          <p:cNvPr id="9" name="직사각형 8">
            <a:extLst>
              <a:ext uri="{FF2B5EF4-FFF2-40B4-BE49-F238E27FC236}">
                <a16:creationId xmlns:a16="http://schemas.microsoft.com/office/drawing/2014/main" id="{BE895CC2-E619-125F-4C14-49B3DC49E941}"/>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소프트 개발 주기</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Waterfall Model</a:t>
            </a:r>
          </a:p>
        </p:txBody>
      </p:sp>
    </p:spTree>
    <p:extLst>
      <p:ext uri="{BB962C8B-B14F-4D97-AF65-F5344CB8AC3E}">
        <p14:creationId xmlns:p14="http://schemas.microsoft.com/office/powerpoint/2010/main" val="1860304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ED12FD-0EAF-EB93-5053-B05F90361E08}"/>
              </a:ext>
            </a:extLst>
          </p:cNvPr>
          <p:cNvSpPr>
            <a:spLocks noGrp="1"/>
          </p:cNvSpPr>
          <p:nvPr>
            <p:ph type="body" idx="4294967295"/>
          </p:nvPr>
        </p:nvSpPr>
        <p:spPr>
          <a:xfrm>
            <a:off x="7361809" y="2103438"/>
            <a:ext cx="4830191" cy="3870325"/>
          </a:xfrm>
        </p:spPr>
        <p:txBody>
          <a:bodyPr/>
          <a:lstStyle/>
          <a:p>
            <a:pPr algn="ctr"/>
            <a:r>
              <a:rPr lang="en-US" dirty="0"/>
              <a:t>Software as a Service</a:t>
            </a:r>
          </a:p>
          <a:p>
            <a:pPr marL="0" indent="0" algn="ctr">
              <a:buNone/>
            </a:pPr>
            <a:r>
              <a:rPr lang="en-US" dirty="0"/>
              <a:t>   (SaaS)</a:t>
            </a:r>
          </a:p>
        </p:txBody>
      </p:sp>
      <p:sp>
        <p:nvSpPr>
          <p:cNvPr id="5" name="TextBox 5">
            <a:extLst>
              <a:ext uri="{FF2B5EF4-FFF2-40B4-BE49-F238E27FC236}">
                <a16:creationId xmlns:a16="http://schemas.microsoft.com/office/drawing/2014/main" id="{F03B305B-7CD6-D5B2-988C-5F64887AFD62}"/>
              </a:ext>
            </a:extLst>
          </p:cNvPr>
          <p:cNvSpPr txBox="1"/>
          <p:nvPr/>
        </p:nvSpPr>
        <p:spPr>
          <a:xfrm>
            <a:off x="597862" y="5027179"/>
            <a:ext cx="676394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hlinkClick r:id="rId2"/>
              </a:rPr>
              <a:t>https://www.soldevelo.com/blog/is-agile-always-the-best-solution-for-software-development-projects/</a:t>
            </a:r>
            <a:endParaRPr lang="en-US" sz="1200" dirty="0"/>
          </a:p>
        </p:txBody>
      </p:sp>
      <p:pic>
        <p:nvPicPr>
          <p:cNvPr id="7170" name="Picture 2" descr="Is Agile always the best solution for software development projects? -  SolDevelo Blog">
            <a:extLst>
              <a:ext uri="{FF2B5EF4-FFF2-40B4-BE49-F238E27FC236}">
                <a16:creationId xmlns:a16="http://schemas.microsoft.com/office/drawing/2014/main" id="{68B25948-FA66-1214-2EEE-E6D6D51A4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62" y="1790227"/>
            <a:ext cx="6763947" cy="314241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mazon logo - Doorways">
            <a:extLst>
              <a:ext uri="{FF2B5EF4-FFF2-40B4-BE49-F238E27FC236}">
                <a16:creationId xmlns:a16="http://schemas.microsoft.com/office/drawing/2014/main" id="{259D5DFD-BAE1-8496-A02B-F323ED689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9886" y="3253891"/>
            <a:ext cx="2047502" cy="13650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467888-E73F-BED2-6743-350140C63ED2}"/>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C0FA27CA-06EF-2597-B53D-E2D60E2C14D2}"/>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D569576B-6672-E412-9417-06B44251F412}"/>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9D4D2323-6A99-3520-AB89-311EB8F89D42}"/>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8</a:t>
            </a:r>
          </a:p>
        </p:txBody>
      </p:sp>
      <p:sp>
        <p:nvSpPr>
          <p:cNvPr id="8" name="직사각형 7">
            <a:extLst>
              <a:ext uri="{FF2B5EF4-FFF2-40B4-BE49-F238E27FC236}">
                <a16:creationId xmlns:a16="http://schemas.microsoft.com/office/drawing/2014/main" id="{61A8ED9C-916A-DF10-3E5B-6E41BF9049B1}"/>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소프트 개발 주기</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Agile</a:t>
            </a:r>
          </a:p>
        </p:txBody>
      </p:sp>
    </p:spTree>
    <p:extLst>
      <p:ext uri="{BB962C8B-B14F-4D97-AF65-F5344CB8AC3E}">
        <p14:creationId xmlns:p14="http://schemas.microsoft.com/office/powerpoint/2010/main" val="3997559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DC2932D-D46F-47FA-B1E6-752748CFB2EB}"/>
              </a:ext>
            </a:extLst>
          </p:cNvPr>
          <p:cNvSpPr>
            <a:spLocks noGrp="1"/>
          </p:cNvSpPr>
          <p:nvPr/>
        </p:nvSpPr>
        <p:spPr>
          <a:xfrm>
            <a:off x="859220" y="12638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mn-ea"/>
              </a:rPr>
              <a:t>DevOps = Development + Operations</a:t>
            </a:r>
          </a:p>
          <a:p>
            <a:endParaRPr lang="en-US" sz="2400" dirty="0">
              <a:latin typeface="+mn-ea"/>
            </a:endParaRPr>
          </a:p>
          <a:p>
            <a:endParaRPr lang="en-US" sz="2400" dirty="0">
              <a:latin typeface="+mn-ea"/>
            </a:endParaRPr>
          </a:p>
          <a:p>
            <a:endParaRPr lang="en-US" sz="2400" dirty="0">
              <a:latin typeface="+mn-ea"/>
            </a:endParaRPr>
          </a:p>
          <a:p>
            <a:endParaRPr lang="en-US" sz="2400" dirty="0">
              <a:latin typeface="+mn-ea"/>
            </a:endParaRPr>
          </a:p>
          <a:p>
            <a:endParaRPr lang="en-US" sz="2400" dirty="0">
              <a:latin typeface="+mn-ea"/>
            </a:endParaRPr>
          </a:p>
          <a:p>
            <a:endParaRPr lang="en-US" sz="2400" dirty="0">
              <a:latin typeface="+mn-ea"/>
            </a:endParaRPr>
          </a:p>
          <a:p>
            <a:endParaRPr lang="en-US" sz="2400" dirty="0">
              <a:latin typeface="+mn-ea"/>
            </a:endParaRPr>
          </a:p>
          <a:p>
            <a:endParaRPr lang="en-US" sz="2400" dirty="0">
              <a:latin typeface="+mn-ea"/>
            </a:endParaRPr>
          </a:p>
        </p:txBody>
      </p:sp>
      <p:sp>
        <p:nvSpPr>
          <p:cNvPr id="5" name="Slide Number Placeholder 5">
            <a:extLst>
              <a:ext uri="{FF2B5EF4-FFF2-40B4-BE49-F238E27FC236}">
                <a16:creationId xmlns:a16="http://schemas.microsoft.com/office/drawing/2014/main" id="{C270B2F9-0044-4C6B-95DE-CC1FE44EFA0C}"/>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6A1D41-0DB6-43CE-BFC2-33CD99D64FB2}" type="slidenum">
              <a:rPr lang="en-US" smtClean="0"/>
              <a:pPr/>
              <a:t>13</a:t>
            </a:fld>
            <a:endParaRPr lang="en-US"/>
          </a:p>
        </p:txBody>
      </p:sp>
      <p:pic>
        <p:nvPicPr>
          <p:cNvPr id="6" name="Picture 3">
            <a:extLst>
              <a:ext uri="{FF2B5EF4-FFF2-40B4-BE49-F238E27FC236}">
                <a16:creationId xmlns:a16="http://schemas.microsoft.com/office/drawing/2014/main" id="{87485308-F34B-4EDE-87DB-D8BA19EE9AA2}"/>
              </a:ext>
            </a:extLst>
          </p:cNvPr>
          <p:cNvPicPr>
            <a:picLocks noChangeAspect="1"/>
          </p:cNvPicPr>
          <p:nvPr/>
        </p:nvPicPr>
        <p:blipFill>
          <a:blip r:embed="rId3"/>
          <a:stretch>
            <a:fillRect/>
          </a:stretch>
        </p:blipFill>
        <p:spPr>
          <a:xfrm>
            <a:off x="1144932" y="2242712"/>
            <a:ext cx="4451703" cy="2289447"/>
          </a:xfrm>
          <a:prstGeom prst="rect">
            <a:avLst/>
          </a:prstGeom>
        </p:spPr>
      </p:pic>
      <p:sp>
        <p:nvSpPr>
          <p:cNvPr id="7" name="TextBox 5">
            <a:extLst>
              <a:ext uri="{FF2B5EF4-FFF2-40B4-BE49-F238E27FC236}">
                <a16:creationId xmlns:a16="http://schemas.microsoft.com/office/drawing/2014/main" id="{F0F445DF-694A-46FC-9592-3B7980942590}"/>
              </a:ext>
            </a:extLst>
          </p:cNvPr>
          <p:cNvSpPr txBox="1"/>
          <p:nvPr/>
        </p:nvSpPr>
        <p:spPr>
          <a:xfrm>
            <a:off x="1144932" y="5083294"/>
            <a:ext cx="5038530" cy="4308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a:hlinkClick r:id="rId4"/>
              </a:rPr>
              <a:t>https://medium.com/@mainakdutta76/before-and-after-of-devops-a-peek-into-agile-devops-3600c26129ac</a:t>
            </a:r>
            <a:endParaRPr lang="en-US" sz="1100"/>
          </a:p>
        </p:txBody>
      </p:sp>
      <p:pic>
        <p:nvPicPr>
          <p:cNvPr id="8" name="Picture 4" descr="Microsoft Office 2007 System Enterprise Edition Final RTM Full Suite  (Retail CD) Download Leaked on BT - Tech Journey">
            <a:extLst>
              <a:ext uri="{FF2B5EF4-FFF2-40B4-BE49-F238E27FC236}">
                <a16:creationId xmlns:a16="http://schemas.microsoft.com/office/drawing/2014/main" id="{ED69304C-5B5D-4468-B9DB-2A39BD5C0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5045" y="2586764"/>
            <a:ext cx="1627421" cy="18086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Office 2021 vs. Microsoft 365: Which should you buy? | Windows Central">
            <a:extLst>
              <a:ext uri="{FF2B5EF4-FFF2-40B4-BE49-F238E27FC236}">
                <a16:creationId xmlns:a16="http://schemas.microsoft.com/office/drawing/2014/main" id="{71E44CF5-F57A-4539-ADF8-120D8390B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0062" y="3234864"/>
            <a:ext cx="1160556" cy="11605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MS MS-300 - Deploying Microsoft 365 Teamwork - core-origins">
            <a:extLst>
              <a:ext uri="{FF2B5EF4-FFF2-40B4-BE49-F238E27FC236}">
                <a16:creationId xmlns:a16="http://schemas.microsoft.com/office/drawing/2014/main" id="{39E9686C-7DA0-42E6-B4F6-A612FE4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1308" y="2171638"/>
            <a:ext cx="1787271" cy="100534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42F39652-841D-4FE2-BF0E-70ECEE3B2A97}"/>
              </a:ext>
            </a:extLst>
          </p:cNvPr>
          <p:cNvSpPr/>
          <p:nvPr/>
        </p:nvSpPr>
        <p:spPr>
          <a:xfrm>
            <a:off x="8859984" y="3176978"/>
            <a:ext cx="660149" cy="52506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직사각형 1">
            <a:extLst>
              <a:ext uri="{FF2B5EF4-FFF2-40B4-BE49-F238E27FC236}">
                <a16:creationId xmlns:a16="http://schemas.microsoft.com/office/drawing/2014/main" id="{BCFAA1BC-A374-6E3B-E0AE-99F560FA4B0B}"/>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2" name="직사각형 11">
            <a:extLst>
              <a:ext uri="{FF2B5EF4-FFF2-40B4-BE49-F238E27FC236}">
                <a16:creationId xmlns:a16="http://schemas.microsoft.com/office/drawing/2014/main" id="{6E7B2C32-95E9-744B-3AEF-1B9314DB683A}"/>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13" name="직사각형 12">
            <a:extLst>
              <a:ext uri="{FF2B5EF4-FFF2-40B4-BE49-F238E27FC236}">
                <a16:creationId xmlns:a16="http://schemas.microsoft.com/office/drawing/2014/main" id="{B7985232-E712-3C43-077D-05A5A530B4C5}"/>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4" name="직사각형 13">
            <a:extLst>
              <a:ext uri="{FF2B5EF4-FFF2-40B4-BE49-F238E27FC236}">
                <a16:creationId xmlns:a16="http://schemas.microsoft.com/office/drawing/2014/main" id="{2A6757FA-8485-56EC-709D-45D23665F928}"/>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9</a:t>
            </a:r>
          </a:p>
        </p:txBody>
      </p:sp>
      <p:sp>
        <p:nvSpPr>
          <p:cNvPr id="15" name="직사각형 14">
            <a:extLst>
              <a:ext uri="{FF2B5EF4-FFF2-40B4-BE49-F238E27FC236}">
                <a16:creationId xmlns:a16="http://schemas.microsoft.com/office/drawing/2014/main" id="{0798D4C2-A64C-C3DC-EBE9-95850DBC6BD0}"/>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DevOps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탄생</a:t>
            </a:r>
            <a:endPar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903715506"/>
      </p:ext>
    </p:extLst>
  </p:cSld>
  <p:clrMapOvr>
    <a:masterClrMapping/>
  </p:clrMapOvr>
  <mc:AlternateContent xmlns:mc="http://schemas.openxmlformats.org/markup-compatibility/2006" xmlns:p14="http://schemas.microsoft.com/office/powerpoint/2010/main">
    <mc:Choice Requires="p14">
      <p:transition spd="slow" p14:dur="2000" advTm="98137"/>
    </mc:Choice>
    <mc:Fallback xmlns="">
      <p:transition spd="slow" advTm="9813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10D8859-3F62-B4D1-9B80-B1E9F83DC935}"/>
              </a:ext>
            </a:extLst>
          </p:cNvPr>
          <p:cNvPicPr>
            <a:picLocks noChangeAspect="1"/>
          </p:cNvPicPr>
          <p:nvPr/>
        </p:nvPicPr>
        <p:blipFill>
          <a:blip r:embed="rId2"/>
          <a:stretch>
            <a:fillRect/>
          </a:stretch>
        </p:blipFill>
        <p:spPr>
          <a:xfrm>
            <a:off x="643398" y="1341780"/>
            <a:ext cx="5452602" cy="3053457"/>
          </a:xfrm>
          <a:prstGeom prst="rect">
            <a:avLst/>
          </a:prstGeom>
        </p:spPr>
      </p:pic>
      <p:sp>
        <p:nvSpPr>
          <p:cNvPr id="3" name="Text Placeholder 2">
            <a:extLst>
              <a:ext uri="{FF2B5EF4-FFF2-40B4-BE49-F238E27FC236}">
                <a16:creationId xmlns:a16="http://schemas.microsoft.com/office/drawing/2014/main" id="{A0923961-2CAE-4A36-7890-6775B3B8CF98}"/>
              </a:ext>
            </a:extLst>
          </p:cNvPr>
          <p:cNvSpPr>
            <a:spLocks noGrp="1"/>
          </p:cNvSpPr>
          <p:nvPr>
            <p:ph type="body" idx="4294967295"/>
          </p:nvPr>
        </p:nvSpPr>
        <p:spPr>
          <a:xfrm>
            <a:off x="6083300" y="2623938"/>
            <a:ext cx="8323119" cy="1771299"/>
          </a:xfrm>
        </p:spPr>
        <p:txBody>
          <a:bodyPr/>
          <a:lstStyle/>
          <a:p>
            <a:pPr marL="0" indent="0">
              <a:buNone/>
            </a:pPr>
            <a:endParaRPr lang="en-US" dirty="0"/>
          </a:p>
          <a:p>
            <a:pPr marL="0" indent="0">
              <a:buNone/>
            </a:pPr>
            <a:r>
              <a:rPr lang="en-US" dirty="0"/>
              <a:t>- </a:t>
            </a:r>
            <a:r>
              <a:rPr lang="ko-KR" altLang="en-US" dirty="0"/>
              <a:t>전달 까지만</a:t>
            </a:r>
            <a:endParaRPr lang="en-US" dirty="0"/>
          </a:p>
          <a:p>
            <a:pPr marL="0" indent="0">
              <a:buNone/>
            </a:pPr>
            <a:r>
              <a:rPr lang="en-US" dirty="0"/>
              <a:t>– Production</a:t>
            </a:r>
            <a:r>
              <a:rPr lang="ko-KR" altLang="en-US" dirty="0"/>
              <a:t>에 배포까지</a:t>
            </a:r>
            <a:endParaRPr lang="en-US" dirty="0"/>
          </a:p>
          <a:p>
            <a:endParaRPr lang="en-US" dirty="0"/>
          </a:p>
          <a:p>
            <a:endParaRPr lang="en-US" dirty="0"/>
          </a:p>
        </p:txBody>
      </p:sp>
      <p:pic>
        <p:nvPicPr>
          <p:cNvPr id="8194" name="Picture 2" descr="CI/CD Flow">
            <a:extLst>
              <a:ext uri="{FF2B5EF4-FFF2-40B4-BE49-F238E27FC236}">
                <a16:creationId xmlns:a16="http://schemas.microsoft.com/office/drawing/2014/main" id="{5A3FE1D5-0DE1-D27E-ADB3-DEE285E31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 y="4395237"/>
            <a:ext cx="104902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AB7386B2-9DD1-6E89-685A-FA1A8BAFEF27}"/>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0BFC6010-6D30-02FA-E341-45B2D4F16A04}"/>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5" name="직사각형 4">
            <a:extLst>
              <a:ext uri="{FF2B5EF4-FFF2-40B4-BE49-F238E27FC236}">
                <a16:creationId xmlns:a16="http://schemas.microsoft.com/office/drawing/2014/main" id="{C48B6159-5AC9-76C2-9B6A-0B2E644BFFC6}"/>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01709408-38EA-0F8D-1786-423380F470DA}"/>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10</a:t>
            </a:r>
          </a:p>
        </p:txBody>
      </p:sp>
      <p:sp>
        <p:nvSpPr>
          <p:cNvPr id="7" name="직사각형 6">
            <a:extLst>
              <a:ext uri="{FF2B5EF4-FFF2-40B4-BE49-F238E27FC236}">
                <a16:creationId xmlns:a16="http://schemas.microsoft.com/office/drawing/2014/main" id="{42BFDF1D-A6DE-6715-D776-0B72F93B30BD}"/>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Pipeline</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과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CI/CD</a:t>
            </a:r>
          </a:p>
        </p:txBody>
      </p:sp>
    </p:spTree>
    <p:extLst>
      <p:ext uri="{BB962C8B-B14F-4D97-AF65-F5344CB8AC3E}">
        <p14:creationId xmlns:p14="http://schemas.microsoft.com/office/powerpoint/2010/main" val="94206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AA35B3-C686-1DCF-D4A0-F936743B0646}"/>
              </a:ext>
            </a:extLst>
          </p:cNvPr>
          <p:cNvSpPr>
            <a:spLocks noGrp="1"/>
          </p:cNvSpPr>
          <p:nvPr>
            <p:ph type="body" idx="4294967295"/>
          </p:nvPr>
        </p:nvSpPr>
        <p:spPr>
          <a:xfrm>
            <a:off x="1020762" y="1615730"/>
            <a:ext cx="10150475" cy="4108450"/>
          </a:xfrm>
        </p:spPr>
        <p:txBody>
          <a:bodyPr/>
          <a:lstStyle/>
          <a:p>
            <a:r>
              <a:rPr lang="en-US" dirty="0"/>
              <a:t>Code Merge </a:t>
            </a:r>
            <a:r>
              <a:rPr lang="ko-KR" altLang="en-US" dirty="0"/>
              <a:t>후 수동으로 </a:t>
            </a:r>
            <a:r>
              <a:rPr lang="en-US" dirty="0"/>
              <a:t>Build, Test, and Release</a:t>
            </a:r>
          </a:p>
          <a:p>
            <a:r>
              <a:rPr lang="en-US" dirty="0"/>
              <a:t>MSFT (</a:t>
            </a:r>
            <a:r>
              <a:rPr lang="ko-KR" altLang="en-US" dirty="0"/>
              <a:t>과거</a:t>
            </a:r>
            <a:r>
              <a:rPr lang="en-US" dirty="0"/>
              <a:t>)</a:t>
            </a:r>
          </a:p>
        </p:txBody>
      </p:sp>
      <p:pic>
        <p:nvPicPr>
          <p:cNvPr id="5" name="Picture 4">
            <a:extLst>
              <a:ext uri="{FF2B5EF4-FFF2-40B4-BE49-F238E27FC236}">
                <a16:creationId xmlns:a16="http://schemas.microsoft.com/office/drawing/2014/main" id="{092DDB98-68B6-056B-3FB7-CA53852E9B8D}"/>
              </a:ext>
            </a:extLst>
          </p:cNvPr>
          <p:cNvPicPr>
            <a:picLocks noChangeAspect="1"/>
          </p:cNvPicPr>
          <p:nvPr/>
        </p:nvPicPr>
        <p:blipFill>
          <a:blip r:embed="rId2"/>
          <a:stretch>
            <a:fillRect/>
          </a:stretch>
        </p:blipFill>
        <p:spPr>
          <a:xfrm>
            <a:off x="1827156" y="2911341"/>
            <a:ext cx="6492879" cy="2812839"/>
          </a:xfrm>
          <a:prstGeom prst="rect">
            <a:avLst/>
          </a:prstGeom>
        </p:spPr>
      </p:pic>
      <p:sp>
        <p:nvSpPr>
          <p:cNvPr id="2" name="직사각형 1">
            <a:extLst>
              <a:ext uri="{FF2B5EF4-FFF2-40B4-BE49-F238E27FC236}">
                <a16:creationId xmlns:a16="http://schemas.microsoft.com/office/drawing/2014/main" id="{5F4F48C5-9896-732F-F118-EB03C8278476}"/>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F9302D56-5A17-D9BB-47A4-41FD92089D34}"/>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2AD58268-9BEC-C5E5-CF43-52A0FAA90711}"/>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ACF3529A-5E51-BB4C-99CA-DB3B4C323AD5}"/>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11</a:t>
            </a:r>
          </a:p>
        </p:txBody>
      </p:sp>
      <p:sp>
        <p:nvSpPr>
          <p:cNvPr id="8" name="직사각형 7">
            <a:extLst>
              <a:ext uri="{FF2B5EF4-FFF2-40B4-BE49-F238E27FC236}">
                <a16:creationId xmlns:a16="http://schemas.microsoft.com/office/drawing/2014/main" id="{1DB7397D-601A-9DD3-FF8C-3721A74A580E}"/>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두가지 형태의 개발 주기</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CI-Only</a:t>
            </a:r>
          </a:p>
        </p:txBody>
      </p:sp>
    </p:spTree>
    <p:extLst>
      <p:ext uri="{BB962C8B-B14F-4D97-AF65-F5344CB8AC3E}">
        <p14:creationId xmlns:p14="http://schemas.microsoft.com/office/powerpoint/2010/main" val="2123624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51BF72-939A-5459-2453-F755FDDAC61B}"/>
              </a:ext>
            </a:extLst>
          </p:cNvPr>
          <p:cNvPicPr>
            <a:picLocks noChangeAspect="1"/>
          </p:cNvPicPr>
          <p:nvPr/>
        </p:nvPicPr>
        <p:blipFill>
          <a:blip r:embed="rId2"/>
          <a:stretch>
            <a:fillRect/>
          </a:stretch>
        </p:blipFill>
        <p:spPr>
          <a:xfrm>
            <a:off x="3161445" y="4504720"/>
            <a:ext cx="6663071" cy="2053489"/>
          </a:xfrm>
          <a:prstGeom prst="rect">
            <a:avLst/>
          </a:prstGeom>
        </p:spPr>
      </p:pic>
      <p:sp>
        <p:nvSpPr>
          <p:cNvPr id="3" name="Text Placeholder 2">
            <a:extLst>
              <a:ext uri="{FF2B5EF4-FFF2-40B4-BE49-F238E27FC236}">
                <a16:creationId xmlns:a16="http://schemas.microsoft.com/office/drawing/2014/main" id="{09A5EFD0-97CC-697B-F1DA-0026D42A2629}"/>
              </a:ext>
            </a:extLst>
          </p:cNvPr>
          <p:cNvSpPr>
            <a:spLocks noGrp="1"/>
          </p:cNvSpPr>
          <p:nvPr>
            <p:ph type="body" idx="4294967295"/>
          </p:nvPr>
        </p:nvSpPr>
        <p:spPr>
          <a:xfrm>
            <a:off x="858883" y="1326535"/>
            <a:ext cx="10066292" cy="570522"/>
          </a:xfrm>
        </p:spPr>
        <p:txBody>
          <a:bodyPr>
            <a:normAutofit/>
          </a:bodyPr>
          <a:lstStyle/>
          <a:p>
            <a:pPr marL="0" indent="0" algn="ctr">
              <a:buNone/>
            </a:pPr>
            <a:r>
              <a:rPr lang="en-US" sz="2400" dirty="0">
                <a:latin typeface="나눔스퀘어 Bold" panose="020B0600000101010101" pitchFamily="50" charset="-127"/>
                <a:ea typeface="나눔스퀘어 Bold" panose="020B0600000101010101" pitchFamily="50" charset="-127"/>
              </a:rPr>
              <a:t>AMZN</a:t>
            </a:r>
            <a:r>
              <a:rPr lang="ko-KR" altLang="en-US" sz="2400" dirty="0">
                <a:latin typeface="나눔스퀘어 Bold" panose="020B0600000101010101" pitchFamily="50" charset="-127"/>
                <a:ea typeface="나눔스퀘어 Bold" panose="020B0600000101010101" pitchFamily="50" charset="-127"/>
              </a:rPr>
              <a:t>을 비롯한 대부분 온라인 서비스</a:t>
            </a:r>
            <a:endParaRPr lang="en-US" altLang="ko-KR" sz="2400" dirty="0">
              <a:latin typeface="나눔스퀘어 Bold" panose="020B0600000101010101" pitchFamily="50" charset="-127"/>
              <a:ea typeface="나눔스퀘어 Bold" panose="020B0600000101010101" pitchFamily="50" charset="-127"/>
            </a:endParaRPr>
          </a:p>
        </p:txBody>
      </p:sp>
      <p:pic>
        <p:nvPicPr>
          <p:cNvPr id="4" name="Content Placeholder 4">
            <a:extLst>
              <a:ext uri="{FF2B5EF4-FFF2-40B4-BE49-F238E27FC236}">
                <a16:creationId xmlns:a16="http://schemas.microsoft.com/office/drawing/2014/main" id="{90016F20-0DD3-1342-F5C7-8046C0054B96}"/>
              </a:ext>
            </a:extLst>
          </p:cNvPr>
          <p:cNvPicPr>
            <a:picLocks noGrp="1" noChangeAspect="1"/>
          </p:cNvPicPr>
          <p:nvPr>
            <p:ph idx="4294967295"/>
          </p:nvPr>
        </p:nvPicPr>
        <p:blipFill>
          <a:blip r:embed="rId3"/>
          <a:stretch>
            <a:fillRect/>
          </a:stretch>
        </p:blipFill>
        <p:spPr>
          <a:xfrm>
            <a:off x="3635517" y="1897057"/>
            <a:ext cx="4920966" cy="2752204"/>
          </a:xfrm>
        </p:spPr>
      </p:pic>
      <p:sp>
        <p:nvSpPr>
          <p:cNvPr id="10" name="Title 1">
            <a:extLst>
              <a:ext uri="{FF2B5EF4-FFF2-40B4-BE49-F238E27FC236}">
                <a16:creationId xmlns:a16="http://schemas.microsoft.com/office/drawing/2014/main" id="{35AA690D-FE39-BF46-D602-FFEBEEEA95B9}"/>
              </a:ext>
            </a:extLst>
          </p:cNvPr>
          <p:cNvSpPr txBox="1">
            <a:spLocks/>
          </p:cNvSpPr>
          <p:nvPr/>
        </p:nvSpPr>
        <p:spPr>
          <a:xfrm>
            <a:off x="695325" y="27974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5" name="직사각형 4">
            <a:extLst>
              <a:ext uri="{FF2B5EF4-FFF2-40B4-BE49-F238E27FC236}">
                <a16:creationId xmlns:a16="http://schemas.microsoft.com/office/drawing/2014/main" id="{33B09E52-D948-5AD7-4B63-EB856D32EFD3}"/>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FEC011E5-E972-70DC-0DB7-36CA4772BCE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7F252627-5E12-5516-DB63-0BB92118A776}"/>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12</a:t>
            </a:r>
          </a:p>
        </p:txBody>
      </p:sp>
      <p:sp>
        <p:nvSpPr>
          <p:cNvPr id="8" name="직사각형 7">
            <a:extLst>
              <a:ext uri="{FF2B5EF4-FFF2-40B4-BE49-F238E27FC236}">
                <a16:creationId xmlns:a16="http://schemas.microsoft.com/office/drawing/2014/main" id="{16F315A8-E8E9-FA78-6A4A-2236C0275DCD}"/>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두 가지 형태의 개발 주기</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CI/CD/CD</a:t>
            </a:r>
          </a:p>
        </p:txBody>
      </p:sp>
    </p:spTree>
    <p:extLst>
      <p:ext uri="{BB962C8B-B14F-4D97-AF65-F5344CB8AC3E}">
        <p14:creationId xmlns:p14="http://schemas.microsoft.com/office/powerpoint/2010/main" val="3930477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A94737-8A26-F300-7363-1CCC779A652C}"/>
              </a:ext>
            </a:extLst>
          </p:cNvPr>
          <p:cNvPicPr>
            <a:picLocks noChangeAspect="1"/>
          </p:cNvPicPr>
          <p:nvPr/>
        </p:nvPicPr>
        <p:blipFill>
          <a:blip r:embed="rId2"/>
          <a:stretch>
            <a:fillRect/>
          </a:stretch>
        </p:blipFill>
        <p:spPr>
          <a:xfrm>
            <a:off x="950467" y="2024147"/>
            <a:ext cx="10291066" cy="3842586"/>
          </a:xfrm>
          <a:prstGeom prst="rect">
            <a:avLst/>
          </a:prstGeom>
        </p:spPr>
      </p:pic>
      <p:sp>
        <p:nvSpPr>
          <p:cNvPr id="5" name="TextBox 4">
            <a:extLst>
              <a:ext uri="{FF2B5EF4-FFF2-40B4-BE49-F238E27FC236}">
                <a16:creationId xmlns:a16="http://schemas.microsoft.com/office/drawing/2014/main" id="{FEC941A1-D6C8-9319-FDE8-7CF53080981F}"/>
              </a:ext>
            </a:extLst>
          </p:cNvPr>
          <p:cNvSpPr txBox="1"/>
          <p:nvPr/>
        </p:nvSpPr>
        <p:spPr>
          <a:xfrm>
            <a:off x="8216566" y="5915594"/>
            <a:ext cx="4883818" cy="461665"/>
          </a:xfrm>
          <a:prstGeom prst="rect">
            <a:avLst/>
          </a:prstGeom>
          <a:noFill/>
        </p:spPr>
        <p:txBody>
          <a:bodyPr wrap="square" rtlCol="0">
            <a:spAutoFit/>
          </a:bodyPr>
          <a:lstStyle/>
          <a:p>
            <a:r>
              <a:rPr lang="en-US" sz="1200" dirty="0">
                <a:hlinkClick r:id="rId3"/>
              </a:rPr>
              <a:t>https://wakeupandcode.com/azdo-resources/</a:t>
            </a:r>
            <a:endParaRPr lang="en-US" sz="1200" dirty="0"/>
          </a:p>
          <a:p>
            <a:endParaRPr lang="en-US" sz="1200" dirty="0"/>
          </a:p>
        </p:txBody>
      </p:sp>
      <p:sp>
        <p:nvSpPr>
          <p:cNvPr id="8" name="Text Placeholder 2">
            <a:extLst>
              <a:ext uri="{FF2B5EF4-FFF2-40B4-BE49-F238E27FC236}">
                <a16:creationId xmlns:a16="http://schemas.microsoft.com/office/drawing/2014/main" id="{E209D671-8DEC-022C-0C73-B2375C12BFEE}"/>
              </a:ext>
            </a:extLst>
          </p:cNvPr>
          <p:cNvSpPr txBox="1">
            <a:spLocks/>
          </p:cNvSpPr>
          <p:nvPr/>
        </p:nvSpPr>
        <p:spPr>
          <a:xfrm>
            <a:off x="858883" y="1513621"/>
            <a:ext cx="3780906" cy="4108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dirty="0"/>
          </a:p>
        </p:txBody>
      </p:sp>
      <p:sp>
        <p:nvSpPr>
          <p:cNvPr id="3" name="직사각형 2">
            <a:extLst>
              <a:ext uri="{FF2B5EF4-FFF2-40B4-BE49-F238E27FC236}">
                <a16:creationId xmlns:a16="http://schemas.microsoft.com/office/drawing/2014/main" id="{EE362DBA-047C-F057-F901-82E5505F742C}"/>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4373C4AD-75AB-CDA8-E9D2-4E59D7BA53A2}"/>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BABF051E-5A13-DDD4-5C76-063E8A91D9BD}"/>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8">
            <a:extLst>
              <a:ext uri="{FF2B5EF4-FFF2-40B4-BE49-F238E27FC236}">
                <a16:creationId xmlns:a16="http://schemas.microsoft.com/office/drawing/2014/main" id="{A753390C-1241-6E23-B9E2-74FFF57E8369}"/>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13</a:t>
            </a:r>
          </a:p>
        </p:txBody>
      </p:sp>
      <p:sp>
        <p:nvSpPr>
          <p:cNvPr id="10" name="직사각형 9">
            <a:extLst>
              <a:ext uri="{FF2B5EF4-FFF2-40B4-BE49-F238E27FC236}">
                <a16:creationId xmlns:a16="http://schemas.microsoft.com/office/drawing/2014/main" id="{C9D133A2-EF28-4E4D-E3AC-F6DCA100BA59}"/>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두 가지 형태의 개발 주기</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CI/CD/CD</a:t>
            </a:r>
          </a:p>
        </p:txBody>
      </p:sp>
      <p:sp>
        <p:nvSpPr>
          <p:cNvPr id="11" name="Text Placeholder 2">
            <a:extLst>
              <a:ext uri="{FF2B5EF4-FFF2-40B4-BE49-F238E27FC236}">
                <a16:creationId xmlns:a16="http://schemas.microsoft.com/office/drawing/2014/main" id="{DC18BCCA-5682-DE14-F63F-92F7C2770D4B}"/>
              </a:ext>
            </a:extLst>
          </p:cNvPr>
          <p:cNvSpPr txBox="1">
            <a:spLocks/>
          </p:cNvSpPr>
          <p:nvPr/>
        </p:nvSpPr>
        <p:spPr>
          <a:xfrm>
            <a:off x="858883" y="1326535"/>
            <a:ext cx="10066292" cy="570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ko-KR" altLang="en-US" sz="2400" dirty="0">
                <a:latin typeface="나눔스퀘어 Bold" panose="020B0600000101010101" pitchFamily="50" charset="-127"/>
                <a:ea typeface="나눔스퀘어 Bold" panose="020B0600000101010101" pitchFamily="50" charset="-127"/>
              </a:rPr>
              <a:t>현재의 </a:t>
            </a:r>
            <a:r>
              <a:rPr lang="en-US" sz="2400" dirty="0">
                <a:latin typeface="나눔스퀘어 Bold" panose="020B0600000101010101" pitchFamily="50" charset="-127"/>
                <a:ea typeface="나눔스퀘어 Bold" panose="020B0600000101010101" pitchFamily="50" charset="-127"/>
              </a:rPr>
              <a:t>MSFT</a:t>
            </a:r>
            <a:r>
              <a:rPr lang="ko-KR" altLang="en-US" sz="2400" dirty="0">
                <a:latin typeface="나눔스퀘어 Bold" panose="020B0600000101010101" pitchFamily="50" charset="-127"/>
                <a:ea typeface="나눔스퀘어 Bold" panose="020B0600000101010101" pitchFamily="50" charset="-127"/>
              </a:rPr>
              <a:t>도</a:t>
            </a:r>
          </a:p>
        </p:txBody>
      </p:sp>
    </p:spTree>
    <p:extLst>
      <p:ext uri="{BB962C8B-B14F-4D97-AF65-F5344CB8AC3E}">
        <p14:creationId xmlns:p14="http://schemas.microsoft.com/office/powerpoint/2010/main" val="2757644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664B0D-5437-C53B-F443-951A14B7BFED}"/>
              </a:ext>
            </a:extLst>
          </p:cNvPr>
          <p:cNvSpPr>
            <a:spLocks noGrp="1"/>
          </p:cNvSpPr>
          <p:nvPr>
            <p:ph type="body" idx="4294967295"/>
          </p:nvPr>
        </p:nvSpPr>
        <p:spPr>
          <a:xfrm>
            <a:off x="6208754" y="1611960"/>
            <a:ext cx="5907046" cy="4400551"/>
          </a:xfrm>
        </p:spPr>
        <p:txBody>
          <a:bodyPr>
            <a:normAutofit/>
          </a:bodyPr>
          <a:lstStyle/>
          <a:p>
            <a:pPr>
              <a:lnSpc>
                <a:spcPct val="150000"/>
              </a:lnSpc>
            </a:pPr>
            <a:r>
              <a:rPr lang="en-US" dirty="0"/>
              <a:t>CI/CD</a:t>
            </a:r>
            <a:r>
              <a:rPr lang="ko-KR" altLang="en-US" dirty="0"/>
              <a:t>는 하나의 툴이다</a:t>
            </a:r>
            <a:endParaRPr lang="en-US" dirty="0"/>
          </a:p>
          <a:p>
            <a:pPr>
              <a:lnSpc>
                <a:spcPct val="150000"/>
              </a:lnSpc>
            </a:pPr>
            <a:r>
              <a:rPr lang="ko-KR" altLang="en-US" dirty="0"/>
              <a:t>툴보다 중요한 것은 사람과 문화</a:t>
            </a:r>
            <a:endParaRPr lang="en-US" dirty="0"/>
          </a:p>
          <a:p>
            <a:pPr lvl="1">
              <a:lnSpc>
                <a:spcPct val="150000"/>
              </a:lnSpc>
            </a:pPr>
            <a:r>
              <a:rPr lang="ko-KR" altLang="en-US" dirty="0"/>
              <a:t>코드 리뷰</a:t>
            </a:r>
            <a:endParaRPr lang="en-US" altLang="ko-KR" dirty="0"/>
          </a:p>
          <a:p>
            <a:pPr lvl="1">
              <a:lnSpc>
                <a:spcPct val="150000"/>
              </a:lnSpc>
            </a:pPr>
            <a:r>
              <a:rPr lang="ko-KR" altLang="en-US" dirty="0"/>
              <a:t>단위</a:t>
            </a:r>
            <a:r>
              <a:rPr lang="en-US" altLang="ko-KR" dirty="0"/>
              <a:t>, </a:t>
            </a:r>
            <a:r>
              <a:rPr lang="ko-KR" altLang="en-US" dirty="0"/>
              <a:t>통합</a:t>
            </a:r>
            <a:r>
              <a:rPr lang="en-US" altLang="ko-KR" dirty="0"/>
              <a:t>, </a:t>
            </a:r>
            <a:r>
              <a:rPr lang="en-US" dirty="0"/>
              <a:t>end-to-end </a:t>
            </a:r>
            <a:r>
              <a:rPr lang="ko-KR" altLang="en-US" dirty="0"/>
              <a:t>테스트</a:t>
            </a:r>
            <a:endParaRPr lang="en-US" dirty="0"/>
          </a:p>
          <a:p>
            <a:pPr lvl="1">
              <a:lnSpc>
                <a:spcPct val="150000"/>
              </a:lnSpc>
            </a:pPr>
            <a:r>
              <a:rPr lang="ko-KR" altLang="en-US" dirty="0"/>
              <a:t>코드</a:t>
            </a:r>
            <a:r>
              <a:rPr lang="en-US" altLang="ko-KR" dirty="0"/>
              <a:t>, </a:t>
            </a:r>
            <a:r>
              <a:rPr lang="ko-KR" altLang="en-US" dirty="0"/>
              <a:t>테스트 케이스의 유지 보수</a:t>
            </a:r>
            <a:endParaRPr lang="en-US" altLang="ko-KR" dirty="0"/>
          </a:p>
          <a:p>
            <a:pPr lvl="1">
              <a:lnSpc>
                <a:spcPct val="150000"/>
              </a:lnSpc>
            </a:pPr>
            <a:r>
              <a:rPr lang="ko-KR" altLang="en-US" dirty="0"/>
              <a:t>모니터링</a:t>
            </a:r>
            <a:endParaRPr lang="en-US" dirty="0"/>
          </a:p>
        </p:txBody>
      </p:sp>
      <p:sp>
        <p:nvSpPr>
          <p:cNvPr id="7" name="Title 1">
            <a:extLst>
              <a:ext uri="{FF2B5EF4-FFF2-40B4-BE49-F238E27FC236}">
                <a16:creationId xmlns:a16="http://schemas.microsoft.com/office/drawing/2014/main" id="{01DEE563-8847-2CF1-6643-58C13D9AFFBB}"/>
              </a:ext>
            </a:extLst>
          </p:cNvPr>
          <p:cNvSpPr txBox="1">
            <a:spLocks/>
          </p:cNvSpPr>
          <p:nvPr/>
        </p:nvSpPr>
        <p:spPr>
          <a:xfrm>
            <a:off x="1343025" y="514667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직사각형 1">
            <a:extLst>
              <a:ext uri="{FF2B5EF4-FFF2-40B4-BE49-F238E27FC236}">
                <a16:creationId xmlns:a16="http://schemas.microsoft.com/office/drawing/2014/main" id="{A7ACE27C-B170-FB06-6211-3E31D48C6142}"/>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9C860D54-09F5-8EA0-BD48-8E7A8B0998A2}"/>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5" name="직사각형 4">
            <a:extLst>
              <a:ext uri="{FF2B5EF4-FFF2-40B4-BE49-F238E27FC236}">
                <a16:creationId xmlns:a16="http://schemas.microsoft.com/office/drawing/2014/main" id="{6061920D-F54C-6BC2-DC2E-6F7F80E82C0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F5759F27-2BB1-C5D2-4A80-06E79A07F519}"/>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14</a:t>
            </a:r>
          </a:p>
        </p:txBody>
      </p:sp>
      <p:sp>
        <p:nvSpPr>
          <p:cNvPr id="8" name="직사각형 7">
            <a:extLst>
              <a:ext uri="{FF2B5EF4-FFF2-40B4-BE49-F238E27FC236}">
                <a16:creationId xmlns:a16="http://schemas.microsoft.com/office/drawing/2014/main" id="{2CE52170-4A78-6C14-F0A7-7AF7D6FB1509}"/>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CI/CD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는 모든 팀이 지향해야 하는가</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p>
        </p:txBody>
      </p:sp>
      <p:pic>
        <p:nvPicPr>
          <p:cNvPr id="5122" name="Picture 2" descr="CICD의 개념과 Jenkins란">
            <a:extLst>
              <a:ext uri="{FF2B5EF4-FFF2-40B4-BE49-F238E27FC236}">
                <a16:creationId xmlns:a16="http://schemas.microsoft.com/office/drawing/2014/main" id="{84668795-20D9-11C7-9C72-FD3F55870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56" y="1800226"/>
            <a:ext cx="7297020" cy="3445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72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D52834-F90E-D208-F918-5971FFA0EC89}"/>
              </a:ext>
            </a:extLst>
          </p:cNvPr>
          <p:cNvPicPr>
            <a:picLocks noChangeAspect="1"/>
          </p:cNvPicPr>
          <p:nvPr/>
        </p:nvPicPr>
        <p:blipFill>
          <a:blip r:embed="rId2"/>
          <a:stretch>
            <a:fillRect/>
          </a:stretch>
        </p:blipFill>
        <p:spPr>
          <a:xfrm>
            <a:off x="1185177" y="1591968"/>
            <a:ext cx="9821646" cy="4382112"/>
          </a:xfrm>
          <a:prstGeom prst="rect">
            <a:avLst/>
          </a:prstGeom>
        </p:spPr>
      </p:pic>
      <p:sp>
        <p:nvSpPr>
          <p:cNvPr id="6" name="TextBox 5">
            <a:extLst>
              <a:ext uri="{FF2B5EF4-FFF2-40B4-BE49-F238E27FC236}">
                <a16:creationId xmlns:a16="http://schemas.microsoft.com/office/drawing/2014/main" id="{2B57BE90-C10B-D103-0617-E0BC8E42CD2D}"/>
              </a:ext>
            </a:extLst>
          </p:cNvPr>
          <p:cNvSpPr txBox="1"/>
          <p:nvPr/>
        </p:nvSpPr>
        <p:spPr>
          <a:xfrm>
            <a:off x="6288609" y="6031210"/>
            <a:ext cx="6249270" cy="461665"/>
          </a:xfrm>
          <a:prstGeom prst="rect">
            <a:avLst/>
          </a:prstGeom>
          <a:noFill/>
        </p:spPr>
        <p:txBody>
          <a:bodyPr wrap="square" rtlCol="0">
            <a:spAutoFit/>
          </a:bodyPr>
          <a:lstStyle/>
          <a:p>
            <a:r>
              <a:rPr lang="en-US" sz="1200" dirty="0">
                <a:hlinkClick r:id="rId3"/>
              </a:rPr>
              <a:t>https://www.softcrylic.com/blogs/top-25-metrics-measure-continuous-testing-process/</a:t>
            </a:r>
            <a:endParaRPr lang="en-US" sz="1200" dirty="0"/>
          </a:p>
          <a:p>
            <a:endParaRPr lang="en-US" sz="1200" dirty="0"/>
          </a:p>
        </p:txBody>
      </p:sp>
      <p:sp>
        <p:nvSpPr>
          <p:cNvPr id="12" name="Text Placeholder 2">
            <a:extLst>
              <a:ext uri="{FF2B5EF4-FFF2-40B4-BE49-F238E27FC236}">
                <a16:creationId xmlns:a16="http://schemas.microsoft.com/office/drawing/2014/main" id="{91E83893-BD6A-ACDD-55AC-44F022B3FA0F}"/>
              </a:ext>
            </a:extLst>
          </p:cNvPr>
          <p:cNvSpPr txBox="1">
            <a:spLocks/>
          </p:cNvSpPr>
          <p:nvPr/>
        </p:nvSpPr>
        <p:spPr>
          <a:xfrm>
            <a:off x="838200" y="1591968"/>
            <a:ext cx="10150475" cy="4108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Canary testing</a:t>
            </a:r>
            <a:r>
              <a:rPr lang="ko-KR" altLang="en-US" dirty="0"/>
              <a:t>을 통한 모니터링</a:t>
            </a:r>
            <a:endParaRPr lang="en-US" altLang="ko-KR" dirty="0"/>
          </a:p>
          <a:p>
            <a:r>
              <a:rPr lang="en-US" altLang="ko-KR" dirty="0"/>
              <a:t>Rollback</a:t>
            </a:r>
            <a:r>
              <a:rPr lang="ko-KR" altLang="en-US" dirty="0"/>
              <a:t>도 필요</a:t>
            </a:r>
            <a:endParaRPr lang="en-US" dirty="0"/>
          </a:p>
        </p:txBody>
      </p:sp>
      <p:sp>
        <p:nvSpPr>
          <p:cNvPr id="2" name="직사각형 1">
            <a:extLst>
              <a:ext uri="{FF2B5EF4-FFF2-40B4-BE49-F238E27FC236}">
                <a16:creationId xmlns:a16="http://schemas.microsoft.com/office/drawing/2014/main" id="{0CF4AB6C-5899-F211-52E4-31CA6878C382}"/>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8B0D531A-6CA5-8454-7AEB-BFE96C3DC7BC}"/>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4" name="직사각형 3">
            <a:extLst>
              <a:ext uri="{FF2B5EF4-FFF2-40B4-BE49-F238E27FC236}">
                <a16:creationId xmlns:a16="http://schemas.microsoft.com/office/drawing/2014/main" id="{0D127D10-C9D6-DE21-70E9-FE36DDCE3ADF}"/>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A4613DAC-DE64-4F1E-01B6-8C1201C0EC23}"/>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15</a:t>
            </a:r>
          </a:p>
        </p:txBody>
      </p:sp>
      <p:sp>
        <p:nvSpPr>
          <p:cNvPr id="8" name="직사각형 7">
            <a:extLst>
              <a:ext uri="{FF2B5EF4-FFF2-40B4-BE49-F238E27FC236}">
                <a16:creationId xmlns:a16="http://schemas.microsoft.com/office/drawing/2014/main" id="{740EB25C-8D98-74E6-FE33-5B365B0204D7}"/>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실제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CI/CD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는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CT (Continuous Testing)</a:t>
            </a:r>
          </a:p>
        </p:txBody>
      </p:sp>
    </p:spTree>
    <p:extLst>
      <p:ext uri="{BB962C8B-B14F-4D97-AF65-F5344CB8AC3E}">
        <p14:creationId xmlns:p14="http://schemas.microsoft.com/office/powerpoint/2010/main" val="404123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646B03C-78C2-71F0-F5FB-E2B06CFB0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15E0F8C-7399-CD5B-669B-58525B5FDF66}"/>
              </a:ext>
            </a:extLst>
          </p:cNvPr>
          <p:cNvSpPr txBox="1"/>
          <p:nvPr/>
        </p:nvSpPr>
        <p:spPr>
          <a:xfrm>
            <a:off x="831518" y="1179051"/>
            <a:ext cx="2111476" cy="630942"/>
          </a:xfrm>
          <a:prstGeom prst="rect">
            <a:avLst/>
          </a:prstGeom>
          <a:noFill/>
        </p:spPr>
        <p:txBody>
          <a:bodyPr wrap="none" rtlCol="0">
            <a:spAutoFit/>
          </a:bodyPr>
          <a:lstStyle/>
          <a:p>
            <a:pPr algn="ctr"/>
            <a:r>
              <a:rPr lang="ko-KR" altLang="en-US" sz="3500" spc="-40" dirty="0">
                <a:gradFill>
                  <a:gsLst>
                    <a:gs pos="0">
                      <a:schemeClr val="bg1"/>
                    </a:gs>
                    <a:gs pos="100000">
                      <a:schemeClr val="bg1"/>
                    </a:gs>
                  </a:gsLst>
                  <a:lin ang="5400000" scaled="1"/>
                </a:gradFill>
                <a:latin typeface="넥슨Lv2고딕 OTF Bold" panose="00000800000000000000" pitchFamily="50" charset="-127"/>
                <a:ea typeface="넥슨Lv2고딕 OTF Bold" panose="00000800000000000000" pitchFamily="50" charset="-127"/>
                <a:cs typeface="Pretendard ExtraBold" panose="02000903000000020004" pitchFamily="50" charset="-127"/>
              </a:rPr>
              <a:t>발표 목차</a:t>
            </a:r>
          </a:p>
        </p:txBody>
      </p:sp>
      <p:sp>
        <p:nvSpPr>
          <p:cNvPr id="5" name="직사각형 4">
            <a:extLst>
              <a:ext uri="{FF2B5EF4-FFF2-40B4-BE49-F238E27FC236}">
                <a16:creationId xmlns:a16="http://schemas.microsoft.com/office/drawing/2014/main" id="{FAAA6E85-1D5E-4080-D210-F58A4EA8C410}"/>
              </a:ext>
            </a:extLst>
          </p:cNvPr>
          <p:cNvSpPr/>
          <p:nvPr/>
        </p:nvSpPr>
        <p:spPr>
          <a:xfrm>
            <a:off x="4242428" y="2071282"/>
            <a:ext cx="2560774" cy="3261779"/>
          </a:xfrm>
          <a:prstGeom prst="rect">
            <a:avLst/>
          </a:prstGeom>
          <a:gradFill>
            <a:gsLst>
              <a:gs pos="0">
                <a:schemeClr val="bg1">
                  <a:alpha val="0"/>
                </a:schemeClr>
              </a:gs>
              <a:gs pos="100000">
                <a:schemeClr val="bg1">
                  <a:alpha val="10000"/>
                </a:schemeClr>
              </a:gs>
            </a:gsLst>
            <a:lin ang="5400000" scaled="1"/>
          </a:gra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2B550EA8-6C91-983E-2073-D22499D63DE2}"/>
              </a:ext>
            </a:extLst>
          </p:cNvPr>
          <p:cNvGrpSpPr/>
          <p:nvPr/>
        </p:nvGrpSpPr>
        <p:grpSpPr>
          <a:xfrm rot="5400000">
            <a:off x="6557684" y="1969096"/>
            <a:ext cx="327164" cy="345578"/>
            <a:chOff x="4342772" y="2599676"/>
            <a:chExt cx="205105" cy="216650"/>
          </a:xfrm>
        </p:grpSpPr>
        <p:sp>
          <p:nvSpPr>
            <p:cNvPr id="7" name="자유형: 도형 6">
              <a:extLst>
                <a:ext uri="{FF2B5EF4-FFF2-40B4-BE49-F238E27FC236}">
                  <a16:creationId xmlns:a16="http://schemas.microsoft.com/office/drawing/2014/main" id="{44564C38-C479-D4A9-4918-E03E2447855D}"/>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자유형: 도형 7">
              <a:extLst>
                <a:ext uri="{FF2B5EF4-FFF2-40B4-BE49-F238E27FC236}">
                  <a16:creationId xmlns:a16="http://schemas.microsoft.com/office/drawing/2014/main" id="{269BD2CB-9A53-F75E-003A-C04D7723261C}"/>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 name="그룹 8">
            <a:extLst>
              <a:ext uri="{FF2B5EF4-FFF2-40B4-BE49-F238E27FC236}">
                <a16:creationId xmlns:a16="http://schemas.microsoft.com/office/drawing/2014/main" id="{79C83865-6C4B-04A2-9C39-133F3D5EB44B}"/>
              </a:ext>
            </a:extLst>
          </p:cNvPr>
          <p:cNvGrpSpPr/>
          <p:nvPr/>
        </p:nvGrpSpPr>
        <p:grpSpPr>
          <a:xfrm rot="5400000" flipV="1">
            <a:off x="4163515" y="1969093"/>
            <a:ext cx="327164" cy="345581"/>
            <a:chOff x="4342772" y="2599676"/>
            <a:chExt cx="205105" cy="216650"/>
          </a:xfrm>
        </p:grpSpPr>
        <p:sp>
          <p:nvSpPr>
            <p:cNvPr id="10" name="자유형: 도형 9">
              <a:extLst>
                <a:ext uri="{FF2B5EF4-FFF2-40B4-BE49-F238E27FC236}">
                  <a16:creationId xmlns:a16="http://schemas.microsoft.com/office/drawing/2014/main" id="{47F3B669-B505-E8DC-D79A-43B48C09B953}"/>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자유형: 도형 10">
              <a:extLst>
                <a:ext uri="{FF2B5EF4-FFF2-40B4-BE49-F238E27FC236}">
                  <a16:creationId xmlns:a16="http://schemas.microsoft.com/office/drawing/2014/main" id="{1DE6320E-059E-9DBC-16FC-BF2648D7B2B5}"/>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 name="그룹 11">
            <a:extLst>
              <a:ext uri="{FF2B5EF4-FFF2-40B4-BE49-F238E27FC236}">
                <a16:creationId xmlns:a16="http://schemas.microsoft.com/office/drawing/2014/main" id="{616B9991-E210-B54E-8A76-0209E3211C8F}"/>
              </a:ext>
            </a:extLst>
          </p:cNvPr>
          <p:cNvGrpSpPr/>
          <p:nvPr/>
        </p:nvGrpSpPr>
        <p:grpSpPr>
          <a:xfrm rot="5400000" flipH="1">
            <a:off x="6557685" y="5090654"/>
            <a:ext cx="327164" cy="345578"/>
            <a:chOff x="4342772" y="2599676"/>
            <a:chExt cx="205105" cy="216650"/>
          </a:xfrm>
        </p:grpSpPr>
        <p:sp>
          <p:nvSpPr>
            <p:cNvPr id="13" name="자유형: 도형 12">
              <a:extLst>
                <a:ext uri="{FF2B5EF4-FFF2-40B4-BE49-F238E27FC236}">
                  <a16:creationId xmlns:a16="http://schemas.microsoft.com/office/drawing/2014/main" id="{5F03D7F8-862D-19E9-D742-03D299987FFF}"/>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4C7BB915-5A4F-B736-D00D-A1E230195DEB}"/>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 name="그룹 14">
            <a:extLst>
              <a:ext uri="{FF2B5EF4-FFF2-40B4-BE49-F238E27FC236}">
                <a16:creationId xmlns:a16="http://schemas.microsoft.com/office/drawing/2014/main" id="{A0173387-180F-7254-1211-46EF0CD91E6B}"/>
              </a:ext>
            </a:extLst>
          </p:cNvPr>
          <p:cNvGrpSpPr/>
          <p:nvPr/>
        </p:nvGrpSpPr>
        <p:grpSpPr>
          <a:xfrm rot="5400000" flipH="1" flipV="1">
            <a:off x="4163516" y="5090651"/>
            <a:ext cx="327164" cy="345581"/>
            <a:chOff x="4342772" y="2599676"/>
            <a:chExt cx="205105" cy="216650"/>
          </a:xfrm>
        </p:grpSpPr>
        <p:sp>
          <p:nvSpPr>
            <p:cNvPr id="16" name="자유형: 도형 15">
              <a:extLst>
                <a:ext uri="{FF2B5EF4-FFF2-40B4-BE49-F238E27FC236}">
                  <a16:creationId xmlns:a16="http://schemas.microsoft.com/office/drawing/2014/main" id="{EEBC9039-B6AA-2239-1D6E-51B42F173EEF}"/>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6">
              <a:extLst>
                <a:ext uri="{FF2B5EF4-FFF2-40B4-BE49-F238E27FC236}">
                  <a16:creationId xmlns:a16="http://schemas.microsoft.com/office/drawing/2014/main" id="{8CB87EBC-5768-D925-1BC5-0536CFAAF3DA}"/>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사각형: 둥근 모서리 17">
            <a:extLst>
              <a:ext uri="{FF2B5EF4-FFF2-40B4-BE49-F238E27FC236}">
                <a16:creationId xmlns:a16="http://schemas.microsoft.com/office/drawing/2014/main" id="{996C0B8A-FB6F-2806-860E-D2E19195ECFB}"/>
              </a:ext>
            </a:extLst>
          </p:cNvPr>
          <p:cNvSpPr/>
          <p:nvPr/>
        </p:nvSpPr>
        <p:spPr>
          <a:xfrm>
            <a:off x="4012967" y="1226700"/>
            <a:ext cx="2965825"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200" spc="-40" dirty="0">
                <a:gradFill>
                  <a:gsLst>
                    <a:gs pos="0">
                      <a:srgbClr val="01B7FA"/>
                    </a:gs>
                    <a:gs pos="100000">
                      <a:srgbClr val="01B7FA"/>
                    </a:gs>
                  </a:gsLst>
                  <a:lin ang="5400000" scaled="1"/>
                </a:gradFill>
                <a:latin typeface="Pretendard Thin" panose="02000203000000020004" pitchFamily="2" charset="-127"/>
                <a:ea typeface="Pretendard Thin" panose="02000203000000020004" pitchFamily="2" charset="-127"/>
                <a:cs typeface="Pretendard Thin" panose="02000203000000020004" pitchFamily="2" charset="-127"/>
              </a:rPr>
              <a:t>01</a:t>
            </a:r>
            <a:br>
              <a:rPr lang="en-US" altLang="ko-KR" sz="2000" spc="-40" dirty="0">
                <a:gradFill>
                  <a:gsLst>
                    <a:gs pos="0">
                      <a:srgbClr val="01B7FA"/>
                    </a:gs>
                    <a:gs pos="100000">
                      <a:srgbClr val="01B7FA"/>
                    </a:gs>
                  </a:gsLst>
                  <a:lin ang="5400000" scaled="1"/>
                </a:gradFill>
                <a:latin typeface="Pretendard ExtraBold" panose="02000903000000020004" pitchFamily="2" charset="-127"/>
                <a:ea typeface="Pretendard ExtraBold" panose="02000903000000020004" pitchFamily="2" charset="-127"/>
                <a:cs typeface="Pretendard ExtraBold" panose="02000903000000020004" pitchFamily="2" charset="-127"/>
              </a:rPr>
            </a:br>
            <a:r>
              <a:rPr lang="ko-KR" altLang="en-US" sz="2000" b="1" spc="-40" dirty="0">
                <a:gradFill>
                  <a:gsLst>
                    <a:gs pos="0">
                      <a:schemeClr val="bg1"/>
                    </a:gs>
                    <a:gs pos="100000">
                      <a:schemeClr val="bg1"/>
                    </a:gs>
                  </a:gsLst>
                  <a:lin ang="5400000" scaled="1"/>
                </a:gradFill>
                <a:latin typeface="Pretendard ExtraBold" panose="02000903000000020004" pitchFamily="2" charset="-127"/>
                <a:ea typeface="Pretendard ExtraBold" panose="02000903000000020004" pitchFamily="2" charset="-127"/>
                <a:cs typeface="Pretendard ExtraBold" panose="02000903000000020004" pitchFamily="2" charset="-127"/>
              </a:rPr>
              <a:t>테스트 케이스 선택과 집중</a:t>
            </a:r>
          </a:p>
        </p:txBody>
      </p:sp>
      <p:sp>
        <p:nvSpPr>
          <p:cNvPr id="19" name="TextBox 18">
            <a:extLst>
              <a:ext uri="{FF2B5EF4-FFF2-40B4-BE49-F238E27FC236}">
                <a16:creationId xmlns:a16="http://schemas.microsoft.com/office/drawing/2014/main" id="{75E13755-DD6B-ECB8-A956-7D0B512C7C97}"/>
              </a:ext>
            </a:extLst>
          </p:cNvPr>
          <p:cNvSpPr txBox="1"/>
          <p:nvPr/>
        </p:nvSpPr>
        <p:spPr>
          <a:xfrm>
            <a:off x="4242427" y="2157934"/>
            <a:ext cx="2506907" cy="2358338"/>
          </a:xfrm>
          <a:prstGeom prst="rect">
            <a:avLst/>
          </a:prstGeom>
          <a:noFill/>
        </p:spPr>
        <p:txBody>
          <a:bodyPr wrap="square" lIns="108000" rtlCol="0">
            <a:spAutoFit/>
          </a:bodyPr>
          <a:lstStyle/>
          <a:p>
            <a:pPr marL="87313" indent="-87313" fontAlgn="ctr">
              <a:lnSpc>
                <a:spcPct val="250000"/>
              </a:lnSpc>
              <a:spcAft>
                <a:spcPts val="500"/>
              </a:spcAft>
              <a:buFont typeface="Arial" panose="020B0604020202020204" pitchFamily="34" charset="0"/>
              <a:buChar char="•"/>
            </a:pPr>
            <a:r>
              <a:rPr lang="en-US" altLang="ko-KR"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Regression Tests</a:t>
            </a:r>
            <a:r>
              <a:rPr lang="ko-KR" altLang="en-US"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란</a:t>
            </a:r>
            <a:r>
              <a:rPr lang="en-US" altLang="ko-KR"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a:t>
            </a:r>
          </a:p>
          <a:p>
            <a:pPr marL="87313" indent="-87313" fontAlgn="ctr">
              <a:lnSpc>
                <a:spcPct val="250000"/>
              </a:lnSpc>
              <a:spcAft>
                <a:spcPts val="500"/>
              </a:spcAft>
              <a:buFont typeface="Arial" panose="020B0604020202020204" pitchFamily="34" charset="0"/>
              <a:buChar char="•"/>
            </a:pPr>
            <a:r>
              <a:rPr lang="en-US" altLang="ko-KR"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DevOps/CI/CD</a:t>
            </a:r>
          </a:p>
          <a:p>
            <a:pPr marL="87313" indent="-87313" fontAlgn="ctr">
              <a:lnSpc>
                <a:spcPct val="250000"/>
              </a:lnSpc>
              <a:spcAft>
                <a:spcPts val="500"/>
              </a:spcAft>
              <a:buFont typeface="Arial" panose="020B0604020202020204" pitchFamily="34" charset="0"/>
              <a:buChar char="•"/>
            </a:pPr>
            <a:r>
              <a:rPr lang="en-US" altLang="ko-KR"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Amazon/Microsoft</a:t>
            </a:r>
          </a:p>
          <a:p>
            <a:pPr marL="87313" indent="-87313" fontAlgn="ctr">
              <a:lnSpc>
                <a:spcPct val="250000"/>
              </a:lnSpc>
              <a:spcAft>
                <a:spcPts val="500"/>
              </a:spcAft>
              <a:buFont typeface="Arial" panose="020B0604020202020204" pitchFamily="34" charset="0"/>
              <a:buChar char="•"/>
            </a:pPr>
            <a:r>
              <a:rPr lang="ko-KR" altLang="en-US"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테스트 케이스의 효과적인 관리</a:t>
            </a:r>
          </a:p>
        </p:txBody>
      </p:sp>
      <p:sp>
        <p:nvSpPr>
          <p:cNvPr id="80" name="직사각형 79">
            <a:extLst>
              <a:ext uri="{FF2B5EF4-FFF2-40B4-BE49-F238E27FC236}">
                <a16:creationId xmlns:a16="http://schemas.microsoft.com/office/drawing/2014/main" id="{CDD0F98D-C3AA-2A5B-22AA-E2864C1A2F82}"/>
              </a:ext>
            </a:extLst>
          </p:cNvPr>
          <p:cNvSpPr/>
          <p:nvPr/>
        </p:nvSpPr>
        <p:spPr>
          <a:xfrm>
            <a:off x="7787294" y="2071282"/>
            <a:ext cx="2560774" cy="3261779"/>
          </a:xfrm>
          <a:prstGeom prst="rect">
            <a:avLst/>
          </a:prstGeom>
          <a:gradFill>
            <a:gsLst>
              <a:gs pos="0">
                <a:schemeClr val="bg1">
                  <a:alpha val="0"/>
                </a:schemeClr>
              </a:gs>
              <a:gs pos="100000">
                <a:schemeClr val="bg1">
                  <a:alpha val="10000"/>
                </a:schemeClr>
              </a:gs>
            </a:gsLst>
            <a:lin ang="5400000" scaled="1"/>
          </a:gra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1" name="그룹 80">
            <a:extLst>
              <a:ext uri="{FF2B5EF4-FFF2-40B4-BE49-F238E27FC236}">
                <a16:creationId xmlns:a16="http://schemas.microsoft.com/office/drawing/2014/main" id="{61321037-C2EB-08F7-9E49-124BD5F753DA}"/>
              </a:ext>
            </a:extLst>
          </p:cNvPr>
          <p:cNvGrpSpPr/>
          <p:nvPr/>
        </p:nvGrpSpPr>
        <p:grpSpPr>
          <a:xfrm rot="5400000">
            <a:off x="10102550" y="1969096"/>
            <a:ext cx="327164" cy="345578"/>
            <a:chOff x="4342772" y="2599676"/>
            <a:chExt cx="205105" cy="216650"/>
          </a:xfrm>
        </p:grpSpPr>
        <p:sp>
          <p:nvSpPr>
            <p:cNvPr id="82" name="자유형: 도형 81">
              <a:extLst>
                <a:ext uri="{FF2B5EF4-FFF2-40B4-BE49-F238E27FC236}">
                  <a16:creationId xmlns:a16="http://schemas.microsoft.com/office/drawing/2014/main" id="{E6F1982A-E5E4-BB6E-DA2F-2F7575597AD5}"/>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자유형: 도형 82">
              <a:extLst>
                <a:ext uri="{FF2B5EF4-FFF2-40B4-BE49-F238E27FC236}">
                  <a16:creationId xmlns:a16="http://schemas.microsoft.com/office/drawing/2014/main" id="{1C137C7E-1E6E-0246-C4DB-58FA01D91571}"/>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4" name="그룹 83">
            <a:extLst>
              <a:ext uri="{FF2B5EF4-FFF2-40B4-BE49-F238E27FC236}">
                <a16:creationId xmlns:a16="http://schemas.microsoft.com/office/drawing/2014/main" id="{6049817F-00D3-348A-D37F-A433EA2A894C}"/>
              </a:ext>
            </a:extLst>
          </p:cNvPr>
          <p:cNvGrpSpPr/>
          <p:nvPr/>
        </p:nvGrpSpPr>
        <p:grpSpPr>
          <a:xfrm rot="5400000" flipV="1">
            <a:off x="7708381" y="1969093"/>
            <a:ext cx="327164" cy="345581"/>
            <a:chOff x="4342772" y="2599676"/>
            <a:chExt cx="205105" cy="216650"/>
          </a:xfrm>
        </p:grpSpPr>
        <p:sp>
          <p:nvSpPr>
            <p:cNvPr id="85" name="자유형: 도형 84">
              <a:extLst>
                <a:ext uri="{FF2B5EF4-FFF2-40B4-BE49-F238E27FC236}">
                  <a16:creationId xmlns:a16="http://schemas.microsoft.com/office/drawing/2014/main" id="{7345E08C-EA54-DCCD-712C-A7687B94B326}"/>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자유형: 도형 85">
              <a:extLst>
                <a:ext uri="{FF2B5EF4-FFF2-40B4-BE49-F238E27FC236}">
                  <a16:creationId xmlns:a16="http://schemas.microsoft.com/office/drawing/2014/main" id="{74C93C8F-79B5-A251-CE65-8C8A2F121A54}"/>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7" name="그룹 86">
            <a:extLst>
              <a:ext uri="{FF2B5EF4-FFF2-40B4-BE49-F238E27FC236}">
                <a16:creationId xmlns:a16="http://schemas.microsoft.com/office/drawing/2014/main" id="{F7E21AE5-7B41-54D3-214C-EAE18753EA69}"/>
              </a:ext>
            </a:extLst>
          </p:cNvPr>
          <p:cNvGrpSpPr/>
          <p:nvPr/>
        </p:nvGrpSpPr>
        <p:grpSpPr>
          <a:xfrm rot="5400000" flipH="1">
            <a:off x="10102551" y="5090654"/>
            <a:ext cx="327164" cy="345578"/>
            <a:chOff x="4342772" y="2599676"/>
            <a:chExt cx="205105" cy="216650"/>
          </a:xfrm>
        </p:grpSpPr>
        <p:sp>
          <p:nvSpPr>
            <p:cNvPr id="88" name="자유형: 도형 87">
              <a:extLst>
                <a:ext uri="{FF2B5EF4-FFF2-40B4-BE49-F238E27FC236}">
                  <a16:creationId xmlns:a16="http://schemas.microsoft.com/office/drawing/2014/main" id="{70719493-D24B-2576-3104-A40510F1C64E}"/>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자유형: 도형 88">
              <a:extLst>
                <a:ext uri="{FF2B5EF4-FFF2-40B4-BE49-F238E27FC236}">
                  <a16:creationId xmlns:a16="http://schemas.microsoft.com/office/drawing/2014/main" id="{2ADE69E8-44EB-145C-0B2C-A813C0BA4E03}"/>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C6B47803-95CA-B350-6CB6-BB202D457260}"/>
              </a:ext>
            </a:extLst>
          </p:cNvPr>
          <p:cNvGrpSpPr/>
          <p:nvPr/>
        </p:nvGrpSpPr>
        <p:grpSpPr>
          <a:xfrm rot="5400000" flipH="1" flipV="1">
            <a:off x="7708382" y="5090651"/>
            <a:ext cx="327164" cy="345581"/>
            <a:chOff x="4342772" y="2599676"/>
            <a:chExt cx="205105" cy="216650"/>
          </a:xfrm>
        </p:grpSpPr>
        <p:sp>
          <p:nvSpPr>
            <p:cNvPr id="91" name="자유형: 도형 90">
              <a:extLst>
                <a:ext uri="{FF2B5EF4-FFF2-40B4-BE49-F238E27FC236}">
                  <a16:creationId xmlns:a16="http://schemas.microsoft.com/office/drawing/2014/main" id="{1FFFF634-FFAF-B56A-D46D-34A7B17B4A5D}"/>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자유형: 도형 91">
              <a:extLst>
                <a:ext uri="{FF2B5EF4-FFF2-40B4-BE49-F238E27FC236}">
                  <a16:creationId xmlns:a16="http://schemas.microsoft.com/office/drawing/2014/main" id="{34307A2D-A462-C5FB-1177-DBB7D3B97628}"/>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3" name="사각형: 둥근 모서리 92">
            <a:extLst>
              <a:ext uri="{FF2B5EF4-FFF2-40B4-BE49-F238E27FC236}">
                <a16:creationId xmlns:a16="http://schemas.microsoft.com/office/drawing/2014/main" id="{CCC13EAD-322E-92F2-0ADB-D1702B184BED}"/>
              </a:ext>
            </a:extLst>
          </p:cNvPr>
          <p:cNvSpPr/>
          <p:nvPr/>
        </p:nvSpPr>
        <p:spPr>
          <a:xfrm>
            <a:off x="7557833" y="1226700"/>
            <a:ext cx="2965825"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200" spc="-40" dirty="0">
                <a:gradFill>
                  <a:gsLst>
                    <a:gs pos="0">
                      <a:srgbClr val="01B7FA"/>
                    </a:gs>
                    <a:gs pos="100000">
                      <a:srgbClr val="01B7FA"/>
                    </a:gs>
                  </a:gsLst>
                  <a:lin ang="5400000" scaled="1"/>
                </a:gradFill>
                <a:latin typeface="Pretendard Thin" panose="02000203000000020004" pitchFamily="2" charset="-127"/>
                <a:ea typeface="Pretendard Thin" panose="02000203000000020004" pitchFamily="2" charset="-127"/>
                <a:cs typeface="Pretendard Thin" panose="02000203000000020004" pitchFamily="2" charset="-127"/>
              </a:rPr>
              <a:t>02</a:t>
            </a:r>
            <a:br>
              <a:rPr lang="en-US" altLang="ko-KR" sz="2000" spc="-40" dirty="0">
                <a:gradFill>
                  <a:gsLst>
                    <a:gs pos="0">
                      <a:srgbClr val="01B7FA"/>
                    </a:gs>
                    <a:gs pos="100000">
                      <a:srgbClr val="01B7FA"/>
                    </a:gs>
                  </a:gsLst>
                  <a:lin ang="5400000" scaled="1"/>
                </a:gradFill>
                <a:latin typeface="Pretendard ExtraBold" panose="02000903000000020004" pitchFamily="2" charset="-127"/>
                <a:ea typeface="Pretendard ExtraBold" panose="02000903000000020004" pitchFamily="2" charset="-127"/>
                <a:cs typeface="Pretendard ExtraBold" panose="02000903000000020004" pitchFamily="2" charset="-127"/>
              </a:rPr>
            </a:br>
            <a:r>
              <a:rPr lang="en-US" altLang="ko-KR" sz="2000" b="1" spc="-40" dirty="0">
                <a:gradFill>
                  <a:gsLst>
                    <a:gs pos="0">
                      <a:schemeClr val="bg1"/>
                    </a:gs>
                    <a:gs pos="100000">
                      <a:schemeClr val="bg1"/>
                    </a:gs>
                  </a:gsLst>
                  <a:lin ang="5400000" scaled="1"/>
                </a:gradFill>
                <a:latin typeface="Pretendard ExtraBold" panose="02000903000000020004" pitchFamily="2" charset="-127"/>
                <a:ea typeface="Pretendard ExtraBold" panose="02000903000000020004" pitchFamily="2" charset="-127"/>
                <a:cs typeface="Pretendard ExtraBold" panose="02000903000000020004" pitchFamily="2" charset="-127"/>
              </a:rPr>
              <a:t>AI </a:t>
            </a:r>
            <a:r>
              <a:rPr lang="ko-KR" altLang="en-US" sz="2000" b="1" spc="-40" dirty="0">
                <a:gradFill>
                  <a:gsLst>
                    <a:gs pos="0">
                      <a:schemeClr val="bg1"/>
                    </a:gs>
                    <a:gs pos="100000">
                      <a:schemeClr val="bg1"/>
                    </a:gs>
                  </a:gsLst>
                  <a:lin ang="5400000" scaled="1"/>
                </a:gradFill>
                <a:latin typeface="Pretendard ExtraBold" panose="02000903000000020004" pitchFamily="2" charset="-127"/>
                <a:ea typeface="Pretendard ExtraBold" panose="02000903000000020004" pitchFamily="2" charset="-127"/>
                <a:cs typeface="Pretendard ExtraBold" panose="02000903000000020004" pitchFamily="2" charset="-127"/>
              </a:rPr>
              <a:t>적용</a:t>
            </a:r>
          </a:p>
        </p:txBody>
      </p:sp>
      <p:sp>
        <p:nvSpPr>
          <p:cNvPr id="94" name="TextBox 93">
            <a:extLst>
              <a:ext uri="{FF2B5EF4-FFF2-40B4-BE49-F238E27FC236}">
                <a16:creationId xmlns:a16="http://schemas.microsoft.com/office/drawing/2014/main" id="{0517FA81-1D18-6806-06FD-385F088E34D5}"/>
              </a:ext>
            </a:extLst>
          </p:cNvPr>
          <p:cNvSpPr txBox="1"/>
          <p:nvPr/>
        </p:nvSpPr>
        <p:spPr>
          <a:xfrm>
            <a:off x="7787293" y="2157934"/>
            <a:ext cx="2506907" cy="1755609"/>
          </a:xfrm>
          <a:prstGeom prst="rect">
            <a:avLst/>
          </a:prstGeom>
          <a:noFill/>
        </p:spPr>
        <p:txBody>
          <a:bodyPr wrap="square" lIns="108000" rtlCol="0">
            <a:spAutoFit/>
          </a:bodyPr>
          <a:lstStyle/>
          <a:p>
            <a:pPr marL="87313" indent="-87313" fontAlgn="ctr">
              <a:lnSpc>
                <a:spcPct val="250000"/>
              </a:lnSpc>
              <a:spcAft>
                <a:spcPts val="500"/>
              </a:spcAft>
              <a:buFont typeface="Arial" panose="020B0604020202020204" pitchFamily="34" charset="0"/>
              <a:buChar char="•"/>
            </a:pPr>
            <a:r>
              <a:rPr lang="en-US" altLang="ko-KR"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AI/ML </a:t>
            </a:r>
            <a:r>
              <a:rPr lang="ko-KR" altLang="en-US"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개요</a:t>
            </a:r>
          </a:p>
          <a:p>
            <a:pPr marL="87313" indent="-87313" fontAlgn="ctr">
              <a:lnSpc>
                <a:spcPct val="250000"/>
              </a:lnSpc>
              <a:spcAft>
                <a:spcPts val="500"/>
              </a:spcAft>
              <a:buFont typeface="Arial" panose="020B0604020202020204" pitchFamily="34" charset="0"/>
              <a:buChar char="•"/>
            </a:pPr>
            <a:r>
              <a:rPr lang="ko-KR" altLang="en-US"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적용 가능한 기술</a:t>
            </a:r>
          </a:p>
          <a:p>
            <a:pPr marL="87313" indent="-87313" fontAlgn="ctr">
              <a:lnSpc>
                <a:spcPct val="250000"/>
              </a:lnSpc>
              <a:spcAft>
                <a:spcPts val="500"/>
              </a:spcAft>
              <a:buFont typeface="Arial" panose="020B0604020202020204" pitchFamily="34" charset="0"/>
              <a:buChar char="•"/>
            </a:pPr>
            <a:r>
              <a:rPr lang="ko-KR" altLang="en-US"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결론</a:t>
            </a:r>
          </a:p>
        </p:txBody>
      </p:sp>
    </p:spTree>
    <p:extLst>
      <p:ext uri="{BB962C8B-B14F-4D97-AF65-F5344CB8AC3E}">
        <p14:creationId xmlns:p14="http://schemas.microsoft.com/office/powerpoint/2010/main" val="2223673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Canary Testing? — Definition by Techslang">
            <a:extLst>
              <a:ext uri="{FF2B5EF4-FFF2-40B4-BE49-F238E27FC236}">
                <a16:creationId xmlns:a16="http://schemas.microsoft.com/office/drawing/2014/main" id="{68BAE9A4-EECC-2F3A-9362-5681BB12E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8880" y="1408683"/>
            <a:ext cx="8313120" cy="4676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AD966E-CFB8-05DF-6490-D5AAE3F306E3}"/>
              </a:ext>
            </a:extLst>
          </p:cNvPr>
          <p:cNvSpPr txBox="1"/>
          <p:nvPr/>
        </p:nvSpPr>
        <p:spPr>
          <a:xfrm>
            <a:off x="7521762" y="5851641"/>
            <a:ext cx="4670238" cy="430887"/>
          </a:xfrm>
          <a:prstGeom prst="rect">
            <a:avLst/>
          </a:prstGeom>
          <a:noFill/>
        </p:spPr>
        <p:txBody>
          <a:bodyPr wrap="square" rtlCol="0">
            <a:spAutoFit/>
          </a:bodyPr>
          <a:lstStyle/>
          <a:p>
            <a:r>
              <a:rPr lang="en-US" sz="1100" dirty="0">
                <a:hlinkClick r:id="rId3"/>
              </a:rPr>
              <a:t>https://www.techslang.com/definition/what-is-canary-testing/</a:t>
            </a:r>
            <a:endParaRPr lang="en-US" sz="1100" dirty="0"/>
          </a:p>
          <a:p>
            <a:endParaRPr lang="en-US" sz="1100" dirty="0"/>
          </a:p>
        </p:txBody>
      </p:sp>
      <p:sp>
        <p:nvSpPr>
          <p:cNvPr id="10" name="Text Placeholder 2">
            <a:extLst>
              <a:ext uri="{FF2B5EF4-FFF2-40B4-BE49-F238E27FC236}">
                <a16:creationId xmlns:a16="http://schemas.microsoft.com/office/drawing/2014/main" id="{D26176C4-F8D9-F2CD-9BAC-FEE242D13D97}"/>
              </a:ext>
            </a:extLst>
          </p:cNvPr>
          <p:cNvSpPr txBox="1">
            <a:spLocks/>
          </p:cNvSpPr>
          <p:nvPr/>
        </p:nvSpPr>
        <p:spPr>
          <a:xfrm>
            <a:off x="689612" y="1865313"/>
            <a:ext cx="3362011" cy="3762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작은 수의 테스트를 실서비스에서 수행</a:t>
            </a:r>
            <a:endParaRPr lang="en-US" altLang="ko-KR" dirty="0"/>
          </a:p>
          <a:p>
            <a:r>
              <a:rPr lang="ko-KR" altLang="en-US" dirty="0"/>
              <a:t>문제 발견 시 즉시 </a:t>
            </a:r>
            <a:r>
              <a:rPr lang="en-US" altLang="ko-KR" dirty="0"/>
              <a:t>Rollback</a:t>
            </a:r>
            <a:endParaRPr lang="en-US" dirty="0"/>
          </a:p>
        </p:txBody>
      </p:sp>
      <p:sp>
        <p:nvSpPr>
          <p:cNvPr id="2" name="직사각형 1">
            <a:extLst>
              <a:ext uri="{FF2B5EF4-FFF2-40B4-BE49-F238E27FC236}">
                <a16:creationId xmlns:a16="http://schemas.microsoft.com/office/drawing/2014/main" id="{650D63A1-A2B4-9425-CE91-FB3F1726CFED}"/>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7F458381-F399-4CF3-B8B2-44F09B2DE63F}"/>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5" name="직사각형 4">
            <a:extLst>
              <a:ext uri="{FF2B5EF4-FFF2-40B4-BE49-F238E27FC236}">
                <a16:creationId xmlns:a16="http://schemas.microsoft.com/office/drawing/2014/main" id="{E8318145-5CEA-D37E-170E-3F4C14B79D9A}"/>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588AA415-6A44-800A-8101-5204EC27A65F}"/>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16</a:t>
            </a:r>
          </a:p>
        </p:txBody>
      </p:sp>
      <p:sp>
        <p:nvSpPr>
          <p:cNvPr id="7" name="직사각형 6">
            <a:extLst>
              <a:ext uri="{FF2B5EF4-FFF2-40B4-BE49-F238E27FC236}">
                <a16:creationId xmlns:a16="http://schemas.microsoft.com/office/drawing/2014/main" id="{A0647016-D694-9EB2-C6E4-E3BE18CCD509}"/>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Canary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이란</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p>
        </p:txBody>
      </p:sp>
    </p:spTree>
    <p:extLst>
      <p:ext uri="{BB962C8B-B14F-4D97-AF65-F5344CB8AC3E}">
        <p14:creationId xmlns:p14="http://schemas.microsoft.com/office/powerpoint/2010/main" val="2568869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7A824F-0915-3B22-A141-B735F26B6D88}"/>
              </a:ext>
            </a:extLst>
          </p:cNvPr>
          <p:cNvSpPr txBox="1">
            <a:spLocks/>
          </p:cNvSpPr>
          <p:nvPr/>
        </p:nvSpPr>
        <p:spPr>
          <a:xfrm>
            <a:off x="838200" y="1865313"/>
            <a:ext cx="8838363" cy="3762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CI/CD</a:t>
            </a:r>
            <a:r>
              <a:rPr lang="ko-KR" altLang="en-US" dirty="0"/>
              <a:t>가 모든 팀에게 적합하지는 않다</a:t>
            </a:r>
            <a:endParaRPr lang="en-US" altLang="ko-KR" dirty="0"/>
          </a:p>
          <a:p>
            <a:r>
              <a:rPr lang="ko-KR" altLang="en-US" dirty="0"/>
              <a:t>온라인 서비스에는 이상적</a:t>
            </a:r>
            <a:endParaRPr lang="en-US" altLang="ko-KR" dirty="0"/>
          </a:p>
          <a:p>
            <a:r>
              <a:rPr lang="en-US" altLang="ko-KR" dirty="0"/>
              <a:t>HW</a:t>
            </a:r>
            <a:r>
              <a:rPr lang="ko-KR" altLang="en-US" dirty="0"/>
              <a:t>팀은 </a:t>
            </a:r>
            <a:r>
              <a:rPr lang="en-US" altLang="ko-KR" dirty="0"/>
              <a:t>CI-Only/Waterfall Model</a:t>
            </a:r>
            <a:r>
              <a:rPr lang="ko-KR" altLang="en-US" dirty="0"/>
              <a:t>이 현실</a:t>
            </a:r>
            <a:endParaRPr lang="en-US" altLang="ko-KR" dirty="0"/>
          </a:p>
          <a:p>
            <a:pPr lvl="1"/>
            <a:r>
              <a:rPr lang="ko-KR" altLang="en-US" dirty="0"/>
              <a:t>반복적인 </a:t>
            </a:r>
            <a:r>
              <a:rPr lang="en-US" altLang="ko-KR" dirty="0"/>
              <a:t>Regression Testing </a:t>
            </a:r>
            <a:r>
              <a:rPr lang="ko-KR" altLang="en-US" dirty="0"/>
              <a:t>수행</a:t>
            </a:r>
            <a:endParaRPr lang="en-US" altLang="ko-KR" dirty="0"/>
          </a:p>
          <a:p>
            <a:endParaRPr lang="en-US" altLang="ko-KR" dirty="0">
              <a:sym typeface="Wingdings" panose="05000000000000000000" pitchFamily="2" charset="2"/>
            </a:endParaRPr>
          </a:p>
          <a:p>
            <a:pPr marL="0" indent="0">
              <a:buNone/>
            </a:pPr>
            <a:r>
              <a:rPr lang="en-US" altLang="ko-KR" dirty="0">
                <a:sym typeface="Wingdings" panose="05000000000000000000" pitchFamily="2" charset="2"/>
              </a:rPr>
              <a:t></a:t>
            </a:r>
            <a:r>
              <a:rPr lang="ko-KR" altLang="en-US" dirty="0"/>
              <a:t>효과적인 </a:t>
            </a:r>
            <a:r>
              <a:rPr lang="en-US" altLang="ko-KR" dirty="0"/>
              <a:t>regression test case </a:t>
            </a:r>
            <a:r>
              <a:rPr lang="ko-KR" altLang="en-US" dirty="0"/>
              <a:t>관리</a:t>
            </a:r>
            <a:endParaRPr lang="en-US" dirty="0"/>
          </a:p>
        </p:txBody>
      </p:sp>
      <p:sp>
        <p:nvSpPr>
          <p:cNvPr id="4" name="직사각형 3">
            <a:extLst>
              <a:ext uri="{FF2B5EF4-FFF2-40B4-BE49-F238E27FC236}">
                <a16:creationId xmlns:a16="http://schemas.microsoft.com/office/drawing/2014/main" id="{29CE02F1-A207-19BF-CDB3-8D3AE1FCF92E}"/>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C7B2EE8A-EF25-C248-6458-8718F0B321EA}"/>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E4092011-D61B-BE16-D190-7E2D9A6794F8}"/>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53E9304F-FF4B-4432-3E06-CE9375A59EB8}"/>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17</a:t>
            </a:r>
          </a:p>
        </p:txBody>
      </p:sp>
      <p:sp>
        <p:nvSpPr>
          <p:cNvPr id="8" name="직사각형 7">
            <a:extLst>
              <a:ext uri="{FF2B5EF4-FFF2-40B4-BE49-F238E27FC236}">
                <a16:creationId xmlns:a16="http://schemas.microsoft.com/office/drawing/2014/main" id="{4E465D17-4938-7068-2D77-68FB0A29C2CF}"/>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CI-Only Team</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에게 필요한 것</a:t>
            </a:r>
          </a:p>
        </p:txBody>
      </p:sp>
    </p:spTree>
    <p:extLst>
      <p:ext uri="{BB962C8B-B14F-4D97-AF65-F5344CB8AC3E}">
        <p14:creationId xmlns:p14="http://schemas.microsoft.com/office/powerpoint/2010/main" val="1975038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550F5-3E1F-E285-B5C9-9C5EDD223E0B}"/>
              </a:ext>
            </a:extLst>
          </p:cNvPr>
          <p:cNvSpPr>
            <a:spLocks noGrp="1"/>
          </p:cNvSpPr>
          <p:nvPr>
            <p:ph idx="4294967295"/>
          </p:nvPr>
        </p:nvSpPr>
        <p:spPr>
          <a:xfrm>
            <a:off x="838200" y="1756361"/>
            <a:ext cx="10515600" cy="4351338"/>
          </a:xfrm>
        </p:spPr>
        <p:txBody>
          <a:bodyPr>
            <a:normAutofit/>
          </a:bodyPr>
          <a:lstStyle/>
          <a:p>
            <a:r>
              <a:rPr lang="ko-KR" altLang="en-US" dirty="0"/>
              <a:t>코드 커버리지</a:t>
            </a:r>
            <a:r>
              <a:rPr lang="en-US" dirty="0"/>
              <a:t> </a:t>
            </a:r>
            <a:r>
              <a:rPr lang="ko-KR" altLang="en-US" dirty="0"/>
              <a:t>기반</a:t>
            </a:r>
            <a:endParaRPr lang="en-US" dirty="0"/>
          </a:p>
          <a:p>
            <a:r>
              <a:rPr lang="ko-KR" altLang="en-US" dirty="0"/>
              <a:t>요구사항 기반</a:t>
            </a:r>
            <a:endParaRPr lang="en-US" altLang="ko-KR" dirty="0"/>
          </a:p>
          <a:p>
            <a:r>
              <a:rPr lang="ko-KR" altLang="en-US" dirty="0"/>
              <a:t>유사성 기반</a:t>
            </a:r>
            <a:endParaRPr lang="en-US" altLang="ko-KR" dirty="0"/>
          </a:p>
          <a:p>
            <a:r>
              <a:rPr lang="ko-KR" altLang="en-US" dirty="0"/>
              <a:t>리스크 기반</a:t>
            </a:r>
            <a:endParaRPr lang="en-US" altLang="ko-KR" dirty="0"/>
          </a:p>
          <a:p>
            <a:r>
              <a:rPr lang="en-US" dirty="0"/>
              <a:t>Etc.</a:t>
            </a:r>
          </a:p>
          <a:p>
            <a:endParaRPr lang="en-US" dirty="0"/>
          </a:p>
          <a:p>
            <a:pPr marL="0" indent="0">
              <a:buNone/>
            </a:pPr>
            <a:r>
              <a:rPr lang="en-US" dirty="0">
                <a:sym typeface="Wingdings" panose="05000000000000000000" pitchFamily="2" charset="2"/>
              </a:rPr>
              <a:t> </a:t>
            </a:r>
            <a:r>
              <a:rPr lang="ko-KR" altLang="en-US" dirty="0">
                <a:sym typeface="Wingdings" panose="05000000000000000000" pitchFamily="2" charset="2"/>
              </a:rPr>
              <a:t>도메인 전문가의 지식이 필요</a:t>
            </a:r>
            <a:endParaRPr lang="en-US" dirty="0"/>
          </a:p>
        </p:txBody>
      </p:sp>
      <p:sp>
        <p:nvSpPr>
          <p:cNvPr id="2" name="직사각형 1">
            <a:extLst>
              <a:ext uri="{FF2B5EF4-FFF2-40B4-BE49-F238E27FC236}">
                <a16:creationId xmlns:a16="http://schemas.microsoft.com/office/drawing/2014/main" id="{F905E71C-D7A1-739C-3084-FC89FCE07FAB}"/>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2EACD6DD-2C96-BDAE-3CD3-5021A15D54EA}"/>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5" name="직사각형 4">
            <a:extLst>
              <a:ext uri="{FF2B5EF4-FFF2-40B4-BE49-F238E27FC236}">
                <a16:creationId xmlns:a16="http://schemas.microsoft.com/office/drawing/2014/main" id="{C16C273A-12F8-5F88-FDD7-5E924DF4B147}"/>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CD10FEB7-07E4-D5BA-653F-1EA49097D199}"/>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18</a:t>
            </a:r>
          </a:p>
        </p:txBody>
      </p:sp>
      <p:sp>
        <p:nvSpPr>
          <p:cNvPr id="8" name="직사각형 7">
            <a:extLst>
              <a:ext uri="{FF2B5EF4-FFF2-40B4-BE49-F238E27FC236}">
                <a16:creationId xmlns:a16="http://schemas.microsoft.com/office/drawing/2014/main" id="{6ABF3F6F-95E8-F511-99E1-90EB79AE1389}"/>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의 종류</a:t>
            </a:r>
          </a:p>
        </p:txBody>
      </p:sp>
      <p:pic>
        <p:nvPicPr>
          <p:cNvPr id="9" name="Picture 2" descr="10화 Regression Testing">
            <a:extLst>
              <a:ext uri="{FF2B5EF4-FFF2-40B4-BE49-F238E27FC236}">
                <a16:creationId xmlns:a16="http://schemas.microsoft.com/office/drawing/2014/main" id="{67F01272-43FC-CD76-6602-069D88A8A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237" y="1933615"/>
            <a:ext cx="3898387" cy="340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43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C682A45-9F03-F415-F52A-AC7A6F6038FB}"/>
              </a:ext>
            </a:extLst>
          </p:cNvPr>
          <p:cNvSpPr txBox="1">
            <a:spLocks/>
          </p:cNvSpPr>
          <p:nvPr/>
        </p:nvSpPr>
        <p:spPr>
          <a:xfrm>
            <a:off x="838200" y="1746123"/>
            <a:ext cx="4849167" cy="41087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ctr">
              <a:spcBef>
                <a:spcPts val="0"/>
              </a:spcBef>
              <a:buFont typeface="+mj-lt"/>
              <a:buAutoNum type="arabicPeriod"/>
            </a:pPr>
            <a:r>
              <a:rPr lang="ko-KR" altLang="en-US" sz="2400" dirty="0">
                <a:latin typeface="Calibri" panose="020F0502020204030204" pitchFamily="34" charset="0"/>
              </a:rPr>
              <a:t> 테스트 케이스 최소화</a:t>
            </a:r>
            <a:r>
              <a:rPr lang="en-US" altLang="ko-KR" sz="2400" dirty="0">
                <a:latin typeface="Calibri" panose="020F0502020204030204" pitchFamily="34" charset="0"/>
              </a:rPr>
              <a:t>: </a:t>
            </a:r>
            <a:r>
              <a:rPr lang="ko-KR" altLang="en-US" sz="2400" dirty="0">
                <a:latin typeface="Calibri" panose="020F0502020204030204" pitchFamily="34" charset="0"/>
              </a:rPr>
              <a:t>중복 제거</a:t>
            </a:r>
            <a:endParaRPr lang="en-US" altLang="ko-KR" sz="2400" dirty="0">
              <a:latin typeface="Calibri" panose="020F0502020204030204" pitchFamily="34" charset="0"/>
            </a:endParaRPr>
          </a:p>
          <a:p>
            <a:pPr marL="0" indent="0" fontAlgn="ctr">
              <a:spcBef>
                <a:spcPts val="0"/>
              </a:spcBef>
              <a:buNone/>
            </a:pPr>
            <a:r>
              <a:rPr lang="en-US" sz="2400" dirty="0">
                <a:latin typeface="Calibri" panose="020F0502020204030204" pitchFamily="34" charset="0"/>
              </a:rPr>
              <a:t>(Test</a:t>
            </a:r>
            <a:r>
              <a:rPr lang="ko-KR" altLang="en-US" sz="2400" dirty="0">
                <a:latin typeface="Calibri" panose="020F0502020204030204" pitchFamily="34" charset="0"/>
              </a:rPr>
              <a:t> </a:t>
            </a:r>
            <a:r>
              <a:rPr lang="en-US" altLang="ko-KR" sz="2400" dirty="0">
                <a:latin typeface="Calibri" panose="020F0502020204030204" pitchFamily="34" charset="0"/>
              </a:rPr>
              <a:t>Suite</a:t>
            </a:r>
            <a:r>
              <a:rPr lang="ko-KR" altLang="en-US" sz="2400" dirty="0">
                <a:latin typeface="Calibri" panose="020F0502020204030204" pitchFamily="34" charset="0"/>
              </a:rPr>
              <a:t> </a:t>
            </a:r>
            <a:r>
              <a:rPr lang="en-US" altLang="ko-KR" sz="2400" dirty="0">
                <a:latin typeface="Calibri" panose="020F0502020204030204" pitchFamily="34" charset="0"/>
              </a:rPr>
              <a:t>Minimization)</a:t>
            </a:r>
          </a:p>
          <a:p>
            <a:pPr marL="0" indent="0" fontAlgn="ctr">
              <a:spcBef>
                <a:spcPts val="0"/>
              </a:spcBef>
              <a:buNone/>
            </a:pPr>
            <a:endParaRPr lang="en-US" sz="2400" dirty="0">
              <a:latin typeface="Calibri" panose="020F0502020204030204" pitchFamily="34" charset="0"/>
            </a:endParaRPr>
          </a:p>
          <a:p>
            <a:pPr marL="0" indent="0" fontAlgn="ctr">
              <a:spcBef>
                <a:spcPts val="0"/>
              </a:spcBef>
              <a:buNone/>
            </a:pPr>
            <a:r>
              <a:rPr lang="en-US" altLang="ko-KR" sz="2400" dirty="0">
                <a:latin typeface="Calibri" panose="020F0502020204030204" pitchFamily="34" charset="0"/>
              </a:rPr>
              <a:t>2. </a:t>
            </a:r>
            <a:r>
              <a:rPr lang="ko-KR" altLang="en-US" sz="2400" dirty="0">
                <a:latin typeface="Calibri" panose="020F0502020204030204" pitchFamily="34" charset="0"/>
              </a:rPr>
              <a:t>테스트 케이스 선택</a:t>
            </a:r>
            <a:r>
              <a:rPr lang="en-US" sz="2400" dirty="0">
                <a:latin typeface="Calibri" panose="020F0502020204030204" pitchFamily="34" charset="0"/>
              </a:rPr>
              <a:t>: </a:t>
            </a:r>
            <a:r>
              <a:rPr lang="ko-KR" altLang="en-US" sz="2400" dirty="0">
                <a:latin typeface="Calibri" panose="020F0502020204030204" pitchFamily="34" charset="0"/>
              </a:rPr>
              <a:t>수정된 코드를 검증할 최소한의 테스트 케이스 선택</a:t>
            </a:r>
            <a:endParaRPr lang="en-US" altLang="ko-KR" sz="2400" dirty="0">
              <a:latin typeface="Calibri" panose="020F0502020204030204" pitchFamily="34" charset="0"/>
            </a:endParaRPr>
          </a:p>
          <a:p>
            <a:pPr marL="0" indent="0" fontAlgn="ctr">
              <a:spcBef>
                <a:spcPts val="0"/>
              </a:spcBef>
              <a:buNone/>
            </a:pPr>
            <a:r>
              <a:rPr lang="en-US" sz="2400" dirty="0">
                <a:latin typeface="Calibri" panose="020F0502020204030204" pitchFamily="34" charset="0"/>
              </a:rPr>
              <a:t>(Test Case Selection)</a:t>
            </a:r>
          </a:p>
          <a:p>
            <a:pPr marL="0" indent="0" fontAlgn="ctr">
              <a:spcBef>
                <a:spcPts val="0"/>
              </a:spcBef>
              <a:buNone/>
            </a:pPr>
            <a:endParaRPr lang="en-US" sz="2400" dirty="0">
              <a:latin typeface="Calibri" panose="020F0502020204030204" pitchFamily="34" charset="0"/>
            </a:endParaRPr>
          </a:p>
          <a:p>
            <a:pPr marL="0" indent="0" fontAlgn="ctr">
              <a:spcBef>
                <a:spcPts val="0"/>
              </a:spcBef>
              <a:buNone/>
            </a:pPr>
            <a:endParaRPr lang="en-US" sz="2400" dirty="0">
              <a:latin typeface="Calibri" panose="020F0502020204030204" pitchFamily="34" charset="0"/>
            </a:endParaRPr>
          </a:p>
          <a:p>
            <a:pPr marL="0" indent="0" fontAlgn="ctr">
              <a:spcBef>
                <a:spcPts val="0"/>
              </a:spcBef>
              <a:buNone/>
            </a:pPr>
            <a:r>
              <a:rPr lang="en-US" altLang="ko-KR" sz="2400" dirty="0">
                <a:latin typeface="Calibri" panose="020F0502020204030204" pitchFamily="34" charset="0"/>
              </a:rPr>
              <a:t>3. </a:t>
            </a:r>
            <a:r>
              <a:rPr lang="ko-KR" altLang="en-US" sz="2400" dirty="0">
                <a:latin typeface="Calibri" panose="020F0502020204030204" pitchFamily="34" charset="0"/>
              </a:rPr>
              <a:t>테스트 케이스 우선순위 정하기</a:t>
            </a:r>
            <a:endParaRPr lang="en-US" altLang="ko-KR" sz="2400" dirty="0">
              <a:latin typeface="Calibri" panose="020F0502020204030204" pitchFamily="34" charset="0"/>
            </a:endParaRPr>
          </a:p>
          <a:p>
            <a:pPr marL="0" indent="0" fontAlgn="ctr">
              <a:spcBef>
                <a:spcPts val="0"/>
              </a:spcBef>
              <a:buNone/>
            </a:pPr>
            <a:r>
              <a:rPr lang="en-US" sz="2400" dirty="0">
                <a:latin typeface="Calibri" panose="020F0502020204030204" pitchFamily="34" charset="0"/>
              </a:rPr>
              <a:t>(Test Case Prioritization)</a:t>
            </a:r>
          </a:p>
          <a:p>
            <a:pPr fontAlgn="ctr">
              <a:spcBef>
                <a:spcPts val="0"/>
              </a:spcBef>
              <a:buFont typeface="+mj-lt"/>
              <a:buAutoNum type="arabicPeriod"/>
            </a:pPr>
            <a:endParaRPr lang="en-US" sz="2400" dirty="0">
              <a:latin typeface="Calibri" panose="020F0502020204030204" pitchFamily="34" charset="0"/>
            </a:endParaRPr>
          </a:p>
          <a:p>
            <a:pPr fontAlgn="ctr">
              <a:spcBef>
                <a:spcPts val="0"/>
              </a:spcBef>
              <a:buFont typeface="+mj-lt"/>
              <a:buAutoNum type="arabicPeriod"/>
            </a:pPr>
            <a:endParaRPr lang="en-US" sz="2400" dirty="0">
              <a:latin typeface="Calibri" panose="020F0502020204030204" pitchFamily="34" charset="0"/>
            </a:endParaRPr>
          </a:p>
          <a:p>
            <a:endParaRPr lang="en-US" sz="2000" dirty="0"/>
          </a:p>
        </p:txBody>
      </p:sp>
      <p:pic>
        <p:nvPicPr>
          <p:cNvPr id="6" name="Picture 2" descr="regression testing principles">
            <a:extLst>
              <a:ext uri="{FF2B5EF4-FFF2-40B4-BE49-F238E27FC236}">
                <a16:creationId xmlns:a16="http://schemas.microsoft.com/office/drawing/2014/main" id="{75FCD3CA-54FB-51A7-8A0E-A8E4975A1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195" y="1746123"/>
            <a:ext cx="5648914" cy="3999852"/>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F4EC5FE-A7A7-2149-3495-85F780D93518}"/>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53FA046A-6E7A-208E-9BAD-0C86FADFC722}"/>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8" name="직사각형 7">
            <a:extLst>
              <a:ext uri="{FF2B5EF4-FFF2-40B4-BE49-F238E27FC236}">
                <a16:creationId xmlns:a16="http://schemas.microsoft.com/office/drawing/2014/main" id="{56EFA46C-532A-2D0F-73F4-86BFB87144EC}"/>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8">
            <a:extLst>
              <a:ext uri="{FF2B5EF4-FFF2-40B4-BE49-F238E27FC236}">
                <a16:creationId xmlns:a16="http://schemas.microsoft.com/office/drawing/2014/main" id="{15D6CDD2-9F98-2D98-27E5-50A9726D6567}"/>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19</a:t>
            </a:r>
          </a:p>
        </p:txBody>
      </p:sp>
      <p:sp>
        <p:nvSpPr>
          <p:cNvPr id="11" name="직사각형 10">
            <a:extLst>
              <a:ext uri="{FF2B5EF4-FFF2-40B4-BE49-F238E27FC236}">
                <a16:creationId xmlns:a16="http://schemas.microsoft.com/office/drawing/2014/main" id="{65C723CE-0F95-C276-50F7-18F5BFA047D7}"/>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의 단계</a:t>
            </a:r>
          </a:p>
        </p:txBody>
      </p:sp>
    </p:spTree>
    <p:extLst>
      <p:ext uri="{BB962C8B-B14F-4D97-AF65-F5344CB8AC3E}">
        <p14:creationId xmlns:p14="http://schemas.microsoft.com/office/powerpoint/2010/main" val="1012822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CA684B0-21AE-1336-675E-7E962D942FB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7898142" y="1814242"/>
            <a:ext cx="4151312" cy="3922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8E780D-23E7-45AF-4030-ECD422A9F4E5}"/>
              </a:ext>
            </a:extLst>
          </p:cNvPr>
          <p:cNvSpPr txBox="1"/>
          <p:nvPr/>
        </p:nvSpPr>
        <p:spPr>
          <a:xfrm>
            <a:off x="4672569" y="5720156"/>
            <a:ext cx="6776357" cy="646331"/>
          </a:xfrm>
          <a:prstGeom prst="rect">
            <a:avLst/>
          </a:prstGeom>
          <a:noFill/>
        </p:spPr>
        <p:txBody>
          <a:bodyPr wrap="square" rtlCol="0">
            <a:spAutoFit/>
          </a:bodyPr>
          <a:lstStyle/>
          <a:p>
            <a:r>
              <a:rPr lang="en-US" sz="1200" dirty="0">
                <a:hlinkClick r:id="rId3"/>
              </a:rPr>
              <a:t>https://www.semanticscholar.org/paper/Code-coverage-based-technique-for-prioritizing-test-Aggarwal-Singh/c0ef44cfaacecaa2e4e1208d5156d78fbd536993/figure/1</a:t>
            </a:r>
            <a:endParaRPr lang="en-US" sz="1200" dirty="0"/>
          </a:p>
          <a:p>
            <a:endParaRPr lang="en-US" sz="1200" dirty="0"/>
          </a:p>
        </p:txBody>
      </p:sp>
      <p:pic>
        <p:nvPicPr>
          <p:cNvPr id="2052" name="Picture 4" descr="Easy Unit Test Coverage to your CI-CD Pipeline with reports and coverage  limit. | by Asela Kotagama | Towards Dev">
            <a:extLst>
              <a:ext uri="{FF2B5EF4-FFF2-40B4-BE49-F238E27FC236}">
                <a16:creationId xmlns:a16="http://schemas.microsoft.com/office/drawing/2014/main" id="{3E49B4D9-FB3E-E60A-2394-B81D3AA4B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46" y="2268406"/>
            <a:ext cx="6484917" cy="3224277"/>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A5B93B9A-AE8B-B7B1-554B-15C4D189EF29}"/>
              </a:ext>
            </a:extLst>
          </p:cNvPr>
          <p:cNvSpPr/>
          <p:nvPr/>
        </p:nvSpPr>
        <p:spPr>
          <a:xfrm>
            <a:off x="6857353" y="3392302"/>
            <a:ext cx="879273" cy="755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직사각형 2">
            <a:extLst>
              <a:ext uri="{FF2B5EF4-FFF2-40B4-BE49-F238E27FC236}">
                <a16:creationId xmlns:a16="http://schemas.microsoft.com/office/drawing/2014/main" id="{51F0552A-24D2-F6F2-90F5-A4221B8F5AF9}"/>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229015D9-B919-A1C3-29A6-98D2E2D019A8}"/>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4A052E69-2D4E-AA3D-629E-3F41F53C4DFF}"/>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C890787D-79A6-2801-6479-3142D5EE3102}"/>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20</a:t>
            </a:r>
          </a:p>
        </p:txBody>
      </p:sp>
      <p:sp>
        <p:nvSpPr>
          <p:cNvPr id="9" name="직사각형 8">
            <a:extLst>
              <a:ext uri="{FF2B5EF4-FFF2-40B4-BE49-F238E27FC236}">
                <a16:creationId xmlns:a16="http://schemas.microsoft.com/office/drawing/2014/main" id="{0E019043-7293-1F6F-8257-BB11C90AD91C}"/>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코드 커버리지 기반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p>
        </p:txBody>
      </p:sp>
    </p:spTree>
    <p:extLst>
      <p:ext uri="{BB962C8B-B14F-4D97-AF65-F5344CB8AC3E}">
        <p14:creationId xmlns:p14="http://schemas.microsoft.com/office/powerpoint/2010/main" val="3111430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2D1910-4B69-C3CF-D0C1-F056F2DA2A6F}"/>
              </a:ext>
            </a:extLst>
          </p:cNvPr>
          <p:cNvPicPr>
            <a:picLocks noGrp="1" noChangeAspect="1"/>
          </p:cNvPicPr>
          <p:nvPr>
            <p:ph idx="4294967295"/>
          </p:nvPr>
        </p:nvPicPr>
        <p:blipFill>
          <a:blip r:embed="rId2"/>
          <a:stretch>
            <a:fillRect/>
          </a:stretch>
        </p:blipFill>
        <p:spPr>
          <a:xfrm>
            <a:off x="2803490" y="1526787"/>
            <a:ext cx="6391275" cy="4230688"/>
          </a:xfrm>
        </p:spPr>
      </p:pic>
      <p:sp>
        <p:nvSpPr>
          <p:cNvPr id="9" name="TextBox 8">
            <a:extLst>
              <a:ext uri="{FF2B5EF4-FFF2-40B4-BE49-F238E27FC236}">
                <a16:creationId xmlns:a16="http://schemas.microsoft.com/office/drawing/2014/main" id="{204B0E0E-9539-A7A4-D643-119098C0328F}"/>
              </a:ext>
            </a:extLst>
          </p:cNvPr>
          <p:cNvSpPr txBox="1"/>
          <p:nvPr/>
        </p:nvSpPr>
        <p:spPr>
          <a:xfrm>
            <a:off x="7390108" y="5593574"/>
            <a:ext cx="4649492" cy="646331"/>
          </a:xfrm>
          <a:prstGeom prst="rect">
            <a:avLst/>
          </a:prstGeom>
          <a:noFill/>
        </p:spPr>
        <p:txBody>
          <a:bodyPr wrap="square" rtlCol="0">
            <a:spAutoFit/>
          </a:bodyPr>
          <a:lstStyle/>
          <a:p>
            <a:r>
              <a:rPr lang="en-US" dirty="0">
                <a:hlinkClick r:id="rId3"/>
              </a:rPr>
              <a:t>https://slideplayer.com/slide/14336725/</a:t>
            </a:r>
            <a:endParaRPr lang="en-US" dirty="0"/>
          </a:p>
          <a:p>
            <a:endParaRPr lang="en-US" dirty="0"/>
          </a:p>
        </p:txBody>
      </p:sp>
      <p:sp>
        <p:nvSpPr>
          <p:cNvPr id="4" name="직사각형 3">
            <a:extLst>
              <a:ext uri="{FF2B5EF4-FFF2-40B4-BE49-F238E27FC236}">
                <a16:creationId xmlns:a16="http://schemas.microsoft.com/office/drawing/2014/main" id="{20E95267-5C86-2021-680D-5F4375D0840F}"/>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rPr>
              <a:t>1</a:t>
            </a:r>
            <a:endParaRPr kumimoji="0" lang="ko-KR" altLang="en-US" sz="4000" b="0"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0E46540E-D874-FE08-2BE5-CD5E3505CAC9}"/>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4FAD388D-D36F-3D9C-84AA-4B9B685AD02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0" name="직사각형 9">
            <a:extLst>
              <a:ext uri="{FF2B5EF4-FFF2-40B4-BE49-F238E27FC236}">
                <a16:creationId xmlns:a16="http://schemas.microsoft.com/office/drawing/2014/main" id="{5C1F51F5-E966-E6C7-05AB-B1B435C6EC33}"/>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21</a:t>
            </a:r>
          </a:p>
        </p:txBody>
      </p:sp>
      <p:sp>
        <p:nvSpPr>
          <p:cNvPr id="11" name="직사각형 10">
            <a:extLst>
              <a:ext uri="{FF2B5EF4-FFF2-40B4-BE49-F238E27FC236}">
                <a16:creationId xmlns:a16="http://schemas.microsoft.com/office/drawing/2014/main" id="{3865BDA9-6B32-8A73-9609-892476413BBF}"/>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전체</a:t>
            </a:r>
          </a:p>
        </p:txBody>
      </p:sp>
    </p:spTree>
    <p:extLst>
      <p:ext uri="{BB962C8B-B14F-4D97-AF65-F5344CB8AC3E}">
        <p14:creationId xmlns:p14="http://schemas.microsoft.com/office/powerpoint/2010/main" val="2152058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B08204-2AF2-9575-B8BE-4BF958ABFBCB}"/>
              </a:ext>
            </a:extLst>
          </p:cNvPr>
          <p:cNvPicPr>
            <a:picLocks noGrp="1" noChangeAspect="1"/>
          </p:cNvPicPr>
          <p:nvPr>
            <p:ph idx="4294967295"/>
          </p:nvPr>
        </p:nvPicPr>
        <p:blipFill>
          <a:blip r:embed="rId2"/>
          <a:stretch>
            <a:fillRect/>
          </a:stretch>
        </p:blipFill>
        <p:spPr>
          <a:xfrm>
            <a:off x="2984361" y="1690688"/>
            <a:ext cx="6572250" cy="4135438"/>
          </a:xfrm>
        </p:spPr>
      </p:pic>
      <p:sp>
        <p:nvSpPr>
          <p:cNvPr id="6" name="TextBox 5">
            <a:extLst>
              <a:ext uri="{FF2B5EF4-FFF2-40B4-BE49-F238E27FC236}">
                <a16:creationId xmlns:a16="http://schemas.microsoft.com/office/drawing/2014/main" id="{D5A364DC-D5BF-7815-B838-992698610E22}"/>
              </a:ext>
            </a:extLst>
          </p:cNvPr>
          <p:cNvSpPr txBox="1"/>
          <p:nvPr/>
        </p:nvSpPr>
        <p:spPr>
          <a:xfrm>
            <a:off x="7390108" y="5593574"/>
            <a:ext cx="4649492" cy="646331"/>
          </a:xfrm>
          <a:prstGeom prst="rect">
            <a:avLst/>
          </a:prstGeom>
          <a:noFill/>
        </p:spPr>
        <p:txBody>
          <a:bodyPr wrap="square" rtlCol="0">
            <a:spAutoFit/>
          </a:bodyPr>
          <a:lstStyle/>
          <a:p>
            <a:r>
              <a:rPr lang="en-US" dirty="0">
                <a:hlinkClick r:id="rId3"/>
              </a:rPr>
              <a:t>https://slideplayer.com/slide/14336725/</a:t>
            </a:r>
            <a:endParaRPr lang="en-US" dirty="0"/>
          </a:p>
          <a:p>
            <a:endParaRPr lang="en-US" dirty="0"/>
          </a:p>
        </p:txBody>
      </p:sp>
      <p:sp>
        <p:nvSpPr>
          <p:cNvPr id="3" name="직사각형 2">
            <a:extLst>
              <a:ext uri="{FF2B5EF4-FFF2-40B4-BE49-F238E27FC236}">
                <a16:creationId xmlns:a16="http://schemas.microsoft.com/office/drawing/2014/main" id="{A27D1700-8812-769F-E530-6C2CB4389B9C}"/>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7D53299D-BE5B-63D5-7E52-D391062D16EF}"/>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4F0F5D58-77F2-B557-1EAA-2319D17FEA2A}"/>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E1F91D8E-FBA3-C177-54C3-F80C190CE23B}"/>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22</a:t>
            </a:r>
          </a:p>
        </p:txBody>
      </p:sp>
      <p:sp>
        <p:nvSpPr>
          <p:cNvPr id="9" name="직사각형 8">
            <a:extLst>
              <a:ext uri="{FF2B5EF4-FFF2-40B4-BE49-F238E27FC236}">
                <a16:creationId xmlns:a16="http://schemas.microsoft.com/office/drawing/2014/main" id="{F9CA23D0-7520-A214-EA9C-4B8F1751DB33}"/>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Test Suite Reduction: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테스트 최소화</a:t>
            </a:r>
          </a:p>
        </p:txBody>
      </p:sp>
    </p:spTree>
    <p:extLst>
      <p:ext uri="{BB962C8B-B14F-4D97-AF65-F5344CB8AC3E}">
        <p14:creationId xmlns:p14="http://schemas.microsoft.com/office/powerpoint/2010/main" val="3157766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762006-3880-A73E-A342-016148765BA7}"/>
              </a:ext>
            </a:extLst>
          </p:cNvPr>
          <p:cNvPicPr>
            <a:picLocks noGrp="1" noChangeAspect="1"/>
          </p:cNvPicPr>
          <p:nvPr>
            <p:ph idx="4294967295"/>
          </p:nvPr>
        </p:nvPicPr>
        <p:blipFill>
          <a:blip r:embed="rId2"/>
          <a:stretch>
            <a:fillRect/>
          </a:stretch>
        </p:blipFill>
        <p:spPr>
          <a:xfrm>
            <a:off x="2809081" y="1690688"/>
            <a:ext cx="6573838" cy="4171950"/>
          </a:xfrm>
        </p:spPr>
      </p:pic>
      <p:sp>
        <p:nvSpPr>
          <p:cNvPr id="6" name="TextBox 5">
            <a:extLst>
              <a:ext uri="{FF2B5EF4-FFF2-40B4-BE49-F238E27FC236}">
                <a16:creationId xmlns:a16="http://schemas.microsoft.com/office/drawing/2014/main" id="{C8CD4DD0-0816-BE93-99DB-FB03BAF5653B}"/>
              </a:ext>
            </a:extLst>
          </p:cNvPr>
          <p:cNvSpPr txBox="1"/>
          <p:nvPr/>
        </p:nvSpPr>
        <p:spPr>
          <a:xfrm>
            <a:off x="7542508" y="5405231"/>
            <a:ext cx="4649492" cy="646331"/>
          </a:xfrm>
          <a:prstGeom prst="rect">
            <a:avLst/>
          </a:prstGeom>
          <a:noFill/>
        </p:spPr>
        <p:txBody>
          <a:bodyPr wrap="square" rtlCol="0">
            <a:spAutoFit/>
          </a:bodyPr>
          <a:lstStyle/>
          <a:p>
            <a:r>
              <a:rPr lang="en-US" dirty="0">
                <a:hlinkClick r:id="rId3"/>
              </a:rPr>
              <a:t>https://slideplayer.com/slide/14336725/</a:t>
            </a:r>
            <a:endParaRPr lang="en-US" dirty="0"/>
          </a:p>
          <a:p>
            <a:endParaRPr lang="en-US" dirty="0"/>
          </a:p>
        </p:txBody>
      </p:sp>
      <p:sp>
        <p:nvSpPr>
          <p:cNvPr id="3" name="직사각형 2">
            <a:extLst>
              <a:ext uri="{FF2B5EF4-FFF2-40B4-BE49-F238E27FC236}">
                <a16:creationId xmlns:a16="http://schemas.microsoft.com/office/drawing/2014/main" id="{29090DE7-4E3B-7C8D-EC99-3138388CC90F}"/>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C4860023-8F11-D2C1-81F4-4540ACEED48A}"/>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0DF9CD23-AEFE-6A67-6E16-A1560CD39B1A}"/>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77F23845-C82C-867B-FB24-68AE9C648DEB}"/>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23</a:t>
            </a:r>
          </a:p>
        </p:txBody>
      </p:sp>
      <p:sp>
        <p:nvSpPr>
          <p:cNvPr id="9" name="직사각형 8">
            <a:extLst>
              <a:ext uri="{FF2B5EF4-FFF2-40B4-BE49-F238E27FC236}">
                <a16:creationId xmlns:a16="http://schemas.microsoft.com/office/drawing/2014/main" id="{97CFB98D-6ECD-010E-93A9-5C3B8A5D5A03}"/>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Test Case Selection: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테스트 케이스 선택</a:t>
            </a:r>
          </a:p>
        </p:txBody>
      </p:sp>
    </p:spTree>
    <p:extLst>
      <p:ext uri="{BB962C8B-B14F-4D97-AF65-F5344CB8AC3E}">
        <p14:creationId xmlns:p14="http://schemas.microsoft.com/office/powerpoint/2010/main" val="33120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BBADB-A429-49E4-FFD9-7686ABB790AF}"/>
              </a:ext>
            </a:extLst>
          </p:cNvPr>
          <p:cNvPicPr>
            <a:picLocks noChangeAspect="1"/>
          </p:cNvPicPr>
          <p:nvPr/>
        </p:nvPicPr>
        <p:blipFill>
          <a:blip r:embed="rId2"/>
          <a:stretch>
            <a:fillRect/>
          </a:stretch>
        </p:blipFill>
        <p:spPr>
          <a:xfrm>
            <a:off x="2467027" y="1013779"/>
            <a:ext cx="7257946" cy="5220763"/>
          </a:xfrm>
          <a:prstGeom prst="rect">
            <a:avLst/>
          </a:prstGeom>
        </p:spPr>
      </p:pic>
      <p:sp>
        <p:nvSpPr>
          <p:cNvPr id="6" name="TextBox 5">
            <a:extLst>
              <a:ext uri="{FF2B5EF4-FFF2-40B4-BE49-F238E27FC236}">
                <a16:creationId xmlns:a16="http://schemas.microsoft.com/office/drawing/2014/main" id="{D72CB250-2D74-7A6C-0A3F-31BA2D8D32CA}"/>
              </a:ext>
            </a:extLst>
          </p:cNvPr>
          <p:cNvSpPr txBox="1"/>
          <p:nvPr/>
        </p:nvSpPr>
        <p:spPr>
          <a:xfrm>
            <a:off x="7390108" y="5788735"/>
            <a:ext cx="4649492" cy="646331"/>
          </a:xfrm>
          <a:prstGeom prst="rect">
            <a:avLst/>
          </a:prstGeom>
          <a:noFill/>
        </p:spPr>
        <p:txBody>
          <a:bodyPr wrap="square" rtlCol="0">
            <a:spAutoFit/>
          </a:bodyPr>
          <a:lstStyle/>
          <a:p>
            <a:r>
              <a:rPr lang="en-US" dirty="0">
                <a:hlinkClick r:id="rId3"/>
              </a:rPr>
              <a:t>https://slideplayer.com/slide/14336725/</a:t>
            </a:r>
            <a:endParaRPr lang="en-US" dirty="0"/>
          </a:p>
          <a:p>
            <a:endParaRPr lang="en-US" dirty="0"/>
          </a:p>
        </p:txBody>
      </p:sp>
      <p:sp>
        <p:nvSpPr>
          <p:cNvPr id="5" name="직사각형 4">
            <a:extLst>
              <a:ext uri="{FF2B5EF4-FFF2-40B4-BE49-F238E27FC236}">
                <a16:creationId xmlns:a16="http://schemas.microsoft.com/office/drawing/2014/main" id="{993EF357-F755-0F02-A5B1-065619F0D44D}"/>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86D6722F-C2E6-B0BB-FA00-7697B541D223}"/>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8" name="직사각형 7">
            <a:extLst>
              <a:ext uri="{FF2B5EF4-FFF2-40B4-BE49-F238E27FC236}">
                <a16:creationId xmlns:a16="http://schemas.microsoft.com/office/drawing/2014/main" id="{92A6C4C3-F1A7-257E-44B5-DA5608C782EF}"/>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8">
            <a:extLst>
              <a:ext uri="{FF2B5EF4-FFF2-40B4-BE49-F238E27FC236}">
                <a16:creationId xmlns:a16="http://schemas.microsoft.com/office/drawing/2014/main" id="{0A7B684E-B24B-5F38-3379-CD52A7A1B9C6}"/>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24</a:t>
            </a:r>
          </a:p>
        </p:txBody>
      </p:sp>
      <p:sp>
        <p:nvSpPr>
          <p:cNvPr id="11" name="직사각형 10">
            <a:extLst>
              <a:ext uri="{FF2B5EF4-FFF2-40B4-BE49-F238E27FC236}">
                <a16:creationId xmlns:a16="http://schemas.microsoft.com/office/drawing/2014/main" id="{8C873295-86B7-C335-2152-628230C7090B}"/>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Test Case Prioritization: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테스트 케이스 우선순위 설정</a:t>
            </a:r>
          </a:p>
        </p:txBody>
      </p:sp>
    </p:spTree>
    <p:extLst>
      <p:ext uri="{BB962C8B-B14F-4D97-AF65-F5344CB8AC3E}">
        <p14:creationId xmlns:p14="http://schemas.microsoft.com/office/powerpoint/2010/main" val="895028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3A9E2-1791-B5F3-0C20-A416B6089BF4}"/>
              </a:ext>
            </a:extLst>
          </p:cNvPr>
          <p:cNvSpPr>
            <a:spLocks noGrp="1"/>
          </p:cNvSpPr>
          <p:nvPr>
            <p:ph idx="4294967295"/>
          </p:nvPr>
        </p:nvSpPr>
        <p:spPr>
          <a:xfrm>
            <a:off x="838200" y="1796351"/>
            <a:ext cx="10515600" cy="4351338"/>
          </a:xfrm>
        </p:spPr>
        <p:txBody>
          <a:bodyPr/>
          <a:lstStyle/>
          <a:p>
            <a:r>
              <a:rPr lang="ko-KR" altLang="en-US" dirty="0"/>
              <a:t>장점</a:t>
            </a:r>
            <a:endParaRPr lang="en-US" dirty="0"/>
          </a:p>
          <a:p>
            <a:pPr lvl="1"/>
            <a:r>
              <a:rPr lang="ko-KR" altLang="en-US" dirty="0"/>
              <a:t>상관 있는 테스트만 실행</a:t>
            </a:r>
            <a:endParaRPr lang="en-US" altLang="ko-KR" dirty="0"/>
          </a:p>
          <a:p>
            <a:pPr lvl="1"/>
            <a:r>
              <a:rPr lang="ko-KR" altLang="en-US" dirty="0"/>
              <a:t>시간과 리소스 절약</a:t>
            </a:r>
            <a:endParaRPr lang="en-US" dirty="0"/>
          </a:p>
          <a:p>
            <a:pPr lvl="1"/>
            <a:r>
              <a:rPr lang="ko-KR" altLang="en-US" dirty="0"/>
              <a:t>일찍</a:t>
            </a:r>
            <a:r>
              <a:rPr lang="en-US" altLang="ko-KR" dirty="0"/>
              <a:t>,</a:t>
            </a:r>
            <a:r>
              <a:rPr lang="ko-KR" altLang="en-US" dirty="0"/>
              <a:t> 빨리 </a:t>
            </a:r>
            <a:r>
              <a:rPr lang="en-US" dirty="0"/>
              <a:t>Fail </a:t>
            </a:r>
            <a:r>
              <a:rPr lang="ko-KR" altLang="en-US" dirty="0"/>
              <a:t>함</a:t>
            </a:r>
            <a:endParaRPr lang="en-US" dirty="0"/>
          </a:p>
          <a:p>
            <a:pPr lvl="1"/>
            <a:endParaRPr lang="en-US" dirty="0"/>
          </a:p>
          <a:p>
            <a:r>
              <a:rPr lang="ko-KR" altLang="en-US" dirty="0"/>
              <a:t>단점</a:t>
            </a:r>
            <a:endParaRPr lang="en-US" dirty="0"/>
          </a:p>
          <a:p>
            <a:pPr lvl="1"/>
            <a:r>
              <a:rPr lang="en-US" dirty="0"/>
              <a:t>Dependency</a:t>
            </a:r>
            <a:r>
              <a:rPr lang="ko-KR" altLang="en-US" dirty="0"/>
              <a:t>의 경우 상관 관계 불분명</a:t>
            </a:r>
            <a:r>
              <a:rPr lang="en-US" altLang="ko-KR" dirty="0"/>
              <a:t>:</a:t>
            </a:r>
            <a:r>
              <a:rPr lang="en-US" dirty="0"/>
              <a:t> OS, driver, libraries</a:t>
            </a:r>
          </a:p>
          <a:p>
            <a:pPr lvl="1"/>
            <a:r>
              <a:rPr lang="ko-KR" altLang="en-US" dirty="0"/>
              <a:t>도메인 전문가의 경험과 지식에 의존</a:t>
            </a:r>
            <a:endParaRPr lang="en-US" dirty="0"/>
          </a:p>
        </p:txBody>
      </p:sp>
      <p:sp>
        <p:nvSpPr>
          <p:cNvPr id="11" name="직사각형 10">
            <a:extLst>
              <a:ext uri="{FF2B5EF4-FFF2-40B4-BE49-F238E27FC236}">
                <a16:creationId xmlns:a16="http://schemas.microsoft.com/office/drawing/2014/main" id="{6FEB773D-F6FA-000D-A035-E978400F5201}"/>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2" name="직사각형 11">
            <a:extLst>
              <a:ext uri="{FF2B5EF4-FFF2-40B4-BE49-F238E27FC236}">
                <a16:creationId xmlns:a16="http://schemas.microsoft.com/office/drawing/2014/main" id="{6691718F-F1FB-FC2C-E4CA-EBCF690F8A2C}"/>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13" name="직사각형 12">
            <a:extLst>
              <a:ext uri="{FF2B5EF4-FFF2-40B4-BE49-F238E27FC236}">
                <a16:creationId xmlns:a16="http://schemas.microsoft.com/office/drawing/2014/main" id="{8F269409-A41A-4089-C764-2500515B1B48}"/>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4" name="직사각형 13">
            <a:extLst>
              <a:ext uri="{FF2B5EF4-FFF2-40B4-BE49-F238E27FC236}">
                <a16:creationId xmlns:a16="http://schemas.microsoft.com/office/drawing/2014/main" id="{CFD091E6-D94C-F477-D6C9-6A4DF20FB768}"/>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25</a:t>
            </a:r>
          </a:p>
        </p:txBody>
      </p:sp>
      <p:sp>
        <p:nvSpPr>
          <p:cNvPr id="15" name="직사각형 14">
            <a:extLst>
              <a:ext uri="{FF2B5EF4-FFF2-40B4-BE49-F238E27FC236}">
                <a16:creationId xmlns:a16="http://schemas.microsoft.com/office/drawing/2014/main" id="{A71909CA-B875-46EB-DFF5-D61E9C65B6C0}"/>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테스트 케이스 선택과 우선순위 장단점</a:t>
            </a:r>
          </a:p>
        </p:txBody>
      </p:sp>
    </p:spTree>
    <p:extLst>
      <p:ext uri="{BB962C8B-B14F-4D97-AF65-F5344CB8AC3E}">
        <p14:creationId xmlns:p14="http://schemas.microsoft.com/office/powerpoint/2010/main" val="1794369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646B03C-78C2-71F0-F5FB-E2B06CFB0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DC2168-1845-68A2-BC65-E4D497102A77}"/>
              </a:ext>
            </a:extLst>
          </p:cNvPr>
          <p:cNvSpPr txBox="1">
            <a:spLocks/>
          </p:cNvSpPr>
          <p:nvPr/>
        </p:nvSpPr>
        <p:spPr>
          <a:xfrm>
            <a:off x="2811129" y="1990261"/>
            <a:ext cx="674435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sz="3600" dirty="0">
                <a:solidFill>
                  <a:schemeClr val="bg1"/>
                </a:solidFill>
                <a:latin typeface="나눔스퀘어 Bold" panose="020B0600000101010101" pitchFamily="50" charset="-127"/>
                <a:ea typeface="나눔스퀘어 Bold" panose="020B0600000101010101" pitchFamily="50" charset="-127"/>
              </a:rPr>
              <a:t>테스트 케이스의 선택과 집중</a:t>
            </a:r>
            <a:endParaRPr lang="en-US" sz="3600" dirty="0">
              <a:solidFill>
                <a:schemeClr val="bg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F3530E8B-C866-FD09-E422-A0CE05A71E9C}"/>
              </a:ext>
            </a:extLst>
          </p:cNvPr>
          <p:cNvSpPr/>
          <p:nvPr/>
        </p:nvSpPr>
        <p:spPr>
          <a:xfrm>
            <a:off x="1514475" y="2562225"/>
            <a:ext cx="1166989" cy="1133919"/>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srgbClr val="3F62F5"/>
              </a:solidFill>
              <a:effectLst/>
              <a:uLnTx/>
              <a:uFillTx/>
              <a:latin typeface="맑은 고딕" panose="020B0503020000020004" pitchFamily="50" charset="-127"/>
              <a:ea typeface="맑은 고딕" panose="020B0503020000020004" pitchFamily="50" charset="-127"/>
            </a:endParaRPr>
          </a:p>
        </p:txBody>
      </p:sp>
      <p:sp>
        <p:nvSpPr>
          <p:cNvPr id="22" name="직사각형 21">
            <a:extLst>
              <a:ext uri="{FF2B5EF4-FFF2-40B4-BE49-F238E27FC236}">
                <a16:creationId xmlns:a16="http://schemas.microsoft.com/office/drawing/2014/main" id="{466C2EDD-BFC6-DDC0-87E6-FE598DB898EB}"/>
              </a:ext>
            </a:extLst>
          </p:cNvPr>
          <p:cNvSpPr/>
          <p:nvPr/>
        </p:nvSpPr>
        <p:spPr>
          <a:xfrm>
            <a:off x="1448720" y="2939122"/>
            <a:ext cx="1296654" cy="489878"/>
          </a:xfrm>
          <a:prstGeom prst="rect">
            <a:avLst/>
          </a:prstGeom>
          <a:ln>
            <a:noFill/>
          </a:ln>
        </p:spPr>
        <p:txBody>
          <a:bodyPr wrap="square">
            <a:spAutoFit/>
          </a:bodyPr>
          <a:lstStyle/>
          <a:p>
            <a:pPr marL="0" marR="0" lvl="0" indent="0" algn="ctr" defTabSz="914400" rtl="0" eaLnBrk="1" fontAlgn="auto" latinLnBrk="1" hangingPunct="1">
              <a:lnSpc>
                <a:spcPts val="308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3F62F5"/>
                </a:solidFill>
                <a:effectLst/>
                <a:uLnTx/>
                <a:uFillTx/>
                <a:latin typeface="맑은 고딕" panose="020B0503020000020004" pitchFamily="50" charset="-127"/>
                <a:ea typeface="맑은 고딕" panose="020B0503020000020004" pitchFamily="50" charset="-127"/>
              </a:rPr>
              <a:t>01</a:t>
            </a:r>
          </a:p>
        </p:txBody>
      </p:sp>
    </p:spTree>
    <p:extLst>
      <p:ext uri="{BB962C8B-B14F-4D97-AF65-F5344CB8AC3E}">
        <p14:creationId xmlns:p14="http://schemas.microsoft.com/office/powerpoint/2010/main" val="3782816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28920-83E7-2603-1EEE-078F697020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F7B601-243C-2EEA-61DF-0F2F6795FC9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46C9E3B3-9C96-A8EB-57E0-57487D5CE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EA0990D-DD7E-49C2-C691-583A2B6A4422}"/>
              </a:ext>
            </a:extLst>
          </p:cNvPr>
          <p:cNvSpPr txBox="1">
            <a:spLocks/>
          </p:cNvSpPr>
          <p:nvPr/>
        </p:nvSpPr>
        <p:spPr>
          <a:xfrm>
            <a:off x="1524000" y="1122363"/>
            <a:ext cx="9702800" cy="23876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5400">
                <a:solidFill>
                  <a:schemeClr val="bg1"/>
                </a:solidFill>
              </a:rPr>
              <a:t>PART II.</a:t>
            </a:r>
          </a:p>
          <a:p>
            <a:endParaRPr lang="en-US" altLang="ko-KR" sz="5400">
              <a:solidFill>
                <a:schemeClr val="bg1"/>
              </a:solidFill>
            </a:endParaRPr>
          </a:p>
          <a:p>
            <a:r>
              <a:rPr lang="ko-KR" altLang="en-US" sz="5400">
                <a:solidFill>
                  <a:schemeClr val="bg1"/>
                </a:solidFill>
              </a:rPr>
              <a:t>인공지능의 적용</a:t>
            </a:r>
            <a:r>
              <a:rPr lang="en-US" altLang="ko-KR" sz="5400">
                <a:solidFill>
                  <a:schemeClr val="bg1"/>
                </a:solidFill>
              </a:rPr>
              <a:t>: </a:t>
            </a:r>
            <a:r>
              <a:rPr lang="en-US" sz="5400">
                <a:solidFill>
                  <a:schemeClr val="bg1"/>
                </a:solidFill>
              </a:rPr>
              <a:t>How AI Can Help</a:t>
            </a:r>
          </a:p>
        </p:txBody>
      </p:sp>
      <p:pic>
        <p:nvPicPr>
          <p:cNvPr id="2054" name="Picture 6">
            <a:extLst>
              <a:ext uri="{FF2B5EF4-FFF2-40B4-BE49-F238E27FC236}">
                <a16:creationId xmlns:a16="http://schemas.microsoft.com/office/drawing/2014/main" id="{5B087FA2-8975-728F-DC37-07C8F565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8266" y="4511203"/>
            <a:ext cx="4398433" cy="16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331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D74A-E634-AF2E-F1FA-10FD94F8D416}"/>
              </a:ext>
            </a:extLst>
          </p:cNvPr>
          <p:cNvSpPr txBox="1">
            <a:spLocks/>
          </p:cNvSpPr>
          <p:nvPr/>
        </p:nvSpPr>
        <p:spPr>
          <a:xfrm>
            <a:off x="838200" y="38011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a:t>인공지능</a:t>
            </a:r>
            <a:r>
              <a:rPr lang="en-US" dirty="0"/>
              <a:t>, </a:t>
            </a:r>
            <a:r>
              <a:rPr lang="ko-KR" altLang="en-US" dirty="0"/>
              <a:t>기계학습</a:t>
            </a:r>
            <a:r>
              <a:rPr lang="en-US" dirty="0"/>
              <a:t>, </a:t>
            </a:r>
            <a:r>
              <a:rPr lang="ko-KR" altLang="en-US" dirty="0" err="1"/>
              <a:t>딥러닝의</a:t>
            </a:r>
            <a:r>
              <a:rPr lang="ko-KR" altLang="en-US" dirty="0"/>
              <a:t> 차이점</a:t>
            </a:r>
            <a:endParaRPr lang="en-US" dirty="0"/>
          </a:p>
        </p:txBody>
      </p:sp>
      <p:pic>
        <p:nvPicPr>
          <p:cNvPr id="3" name="Picture 2" descr="What's the difference between Artificial Intelligence (AI), Machine Learning, and Deep Learning? ">
            <a:extLst>
              <a:ext uri="{FF2B5EF4-FFF2-40B4-BE49-F238E27FC236}">
                <a16:creationId xmlns:a16="http://schemas.microsoft.com/office/drawing/2014/main" id="{DE50873F-68A8-30D0-A6F7-4F7D15A98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8192" y="1324285"/>
            <a:ext cx="6617445" cy="42094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5">
            <a:extLst>
              <a:ext uri="{FF2B5EF4-FFF2-40B4-BE49-F238E27FC236}">
                <a16:creationId xmlns:a16="http://schemas.microsoft.com/office/drawing/2014/main" id="{BE2AA796-E071-99D1-AF4E-B74A77D3FFCB}"/>
              </a:ext>
            </a:extLst>
          </p:cNvPr>
          <p:cNvSpPr txBox="1">
            <a:spLocks/>
          </p:cNvSpPr>
          <p:nvPr/>
        </p:nvSpPr>
        <p:spPr>
          <a:xfrm>
            <a:off x="2553977" y="5447932"/>
            <a:ext cx="7762875" cy="552972"/>
          </a:xfrm>
          <a:prstGeom prst="rect">
            <a:avLst/>
          </a:prstGeom>
          <a:noFill/>
        </p:spPr>
        <p:txBody>
          <a:bodyPr wrap="square" rtlCol="0">
            <a:spAutoFit/>
          </a:bodyPr>
          <a:lstStyle>
            <a:defPPr>
              <a:defRPr lang="en-US"/>
            </a:defPPr>
            <a:lvl1pPr marL="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sz="1200">
                <a:hlinkClick r:id="rId3"/>
              </a:rPr>
              <a:t>https://blogs.nvidia.com.tw/2016/07/29/whats-difference-artificial-intelligence-machine-learning-deep-learning-ai/</a:t>
            </a:r>
            <a:endParaRPr lang="en-US" sz="1200"/>
          </a:p>
          <a:p>
            <a:pPr indent="0">
              <a:buFont typeface="Arial" panose="020B0604020202020204" pitchFamily="34" charset="0"/>
              <a:buNone/>
            </a:pPr>
            <a:endParaRPr lang="en-US" sz="1200"/>
          </a:p>
        </p:txBody>
      </p:sp>
    </p:spTree>
    <p:extLst>
      <p:ext uri="{BB962C8B-B14F-4D97-AF65-F5344CB8AC3E}">
        <p14:creationId xmlns:p14="http://schemas.microsoft.com/office/powerpoint/2010/main" val="3445086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3F85A-CD39-980B-CAF8-32DE403C755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a:t>기계학습의 종류</a:t>
            </a:r>
            <a:endParaRPr lang="en-US" dirty="0"/>
          </a:p>
        </p:txBody>
      </p:sp>
      <p:graphicFrame>
        <p:nvGraphicFramePr>
          <p:cNvPr id="3" name="Content Placeholder 3">
            <a:extLst>
              <a:ext uri="{FF2B5EF4-FFF2-40B4-BE49-F238E27FC236}">
                <a16:creationId xmlns:a16="http://schemas.microsoft.com/office/drawing/2014/main" id="{C83CB8B3-4E39-700B-5D84-1268DA067EA6}"/>
              </a:ext>
            </a:extLst>
          </p:cNvPr>
          <p:cNvGraphicFramePr>
            <a:graphicFrameLocks/>
          </p:cNvGraphicFramePr>
          <p:nvPr>
            <p:extLst>
              <p:ext uri="{D42A27DB-BD31-4B8C-83A1-F6EECF244321}">
                <p14:modId xmlns:p14="http://schemas.microsoft.com/office/powerpoint/2010/main" val="1619778632"/>
              </p:ext>
            </p:extLst>
          </p:nvPr>
        </p:nvGraphicFramePr>
        <p:xfrm>
          <a:off x="838200" y="1885253"/>
          <a:ext cx="10774837" cy="3571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761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29EC-FF63-1675-DAA0-A24E999F6FB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a:t>데이터 타입</a:t>
            </a:r>
            <a:r>
              <a:rPr lang="en-US"/>
              <a:t>: </a:t>
            </a:r>
            <a:r>
              <a:rPr lang="ko-KR" altLang="en-US"/>
              <a:t>정형</a:t>
            </a:r>
            <a:r>
              <a:rPr lang="en-US"/>
              <a:t> vs. </a:t>
            </a:r>
            <a:r>
              <a:rPr lang="ko-KR" altLang="en-US"/>
              <a:t>비정형</a:t>
            </a:r>
            <a:endParaRPr lang="en-US" dirty="0"/>
          </a:p>
        </p:txBody>
      </p:sp>
      <p:sp>
        <p:nvSpPr>
          <p:cNvPr id="3" name="Content Placeholder 2">
            <a:extLst>
              <a:ext uri="{FF2B5EF4-FFF2-40B4-BE49-F238E27FC236}">
                <a16:creationId xmlns:a16="http://schemas.microsoft.com/office/drawing/2014/main" id="{E20D5E8F-0BEF-E09E-BD05-36A0C64AC6D3}"/>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정형 </a:t>
            </a:r>
            <a:r>
              <a:rPr lang="en-US" altLang="ko-KR" dirty="0"/>
              <a:t>(</a:t>
            </a:r>
            <a:r>
              <a:rPr lang="en-US" dirty="0"/>
              <a:t>Structured): </a:t>
            </a:r>
            <a:r>
              <a:rPr lang="ko-KR" altLang="en-US" dirty="0"/>
              <a:t>스키마로 정의할 수 있는 데이터</a:t>
            </a:r>
            <a:endParaRPr lang="en-US" dirty="0"/>
          </a:p>
          <a:p>
            <a:r>
              <a:rPr lang="ko-KR" altLang="en-US" dirty="0"/>
              <a:t>비정형 </a:t>
            </a:r>
            <a:r>
              <a:rPr lang="en-US" altLang="ko-KR" dirty="0"/>
              <a:t>(</a:t>
            </a:r>
            <a:r>
              <a:rPr lang="en-US" dirty="0"/>
              <a:t>Unstructured): </a:t>
            </a:r>
            <a:r>
              <a:rPr lang="ko-KR" altLang="en-US" dirty="0"/>
              <a:t>그림</a:t>
            </a:r>
            <a:r>
              <a:rPr lang="en-US" altLang="ko-KR" dirty="0"/>
              <a:t>,</a:t>
            </a:r>
            <a:r>
              <a:rPr lang="ko-KR" altLang="en-US" dirty="0"/>
              <a:t> 소리</a:t>
            </a:r>
            <a:r>
              <a:rPr lang="en-US" altLang="ko-KR" dirty="0"/>
              <a:t>,</a:t>
            </a:r>
            <a:r>
              <a:rPr lang="ko-KR" altLang="en-US" dirty="0"/>
              <a:t> 텍스트</a:t>
            </a:r>
            <a:endParaRPr lang="en-US" dirty="0"/>
          </a:p>
          <a:p>
            <a:endParaRPr lang="en-US" dirty="0"/>
          </a:p>
        </p:txBody>
      </p:sp>
      <p:pic>
        <p:nvPicPr>
          <p:cNvPr id="4" name="Content Placeholder 4" descr="Graphical user interface, text, application&#10;&#10;Description automatically generated">
            <a:extLst>
              <a:ext uri="{FF2B5EF4-FFF2-40B4-BE49-F238E27FC236}">
                <a16:creationId xmlns:a16="http://schemas.microsoft.com/office/drawing/2014/main" id="{C1D01F66-982B-3F42-27A3-9F648120A5E4}"/>
              </a:ext>
            </a:extLst>
          </p:cNvPr>
          <p:cNvPicPr>
            <a:picLocks noChangeAspect="1"/>
          </p:cNvPicPr>
          <p:nvPr/>
        </p:nvPicPr>
        <p:blipFill>
          <a:blip r:embed="rId2"/>
          <a:stretch>
            <a:fillRect/>
          </a:stretch>
        </p:blipFill>
        <p:spPr>
          <a:xfrm>
            <a:off x="1701021" y="2857962"/>
            <a:ext cx="8249095" cy="3453938"/>
          </a:xfrm>
          <a:prstGeom prst="rect">
            <a:avLst/>
          </a:prstGeom>
        </p:spPr>
      </p:pic>
    </p:spTree>
    <p:extLst>
      <p:ext uri="{BB962C8B-B14F-4D97-AF65-F5344CB8AC3E}">
        <p14:creationId xmlns:p14="http://schemas.microsoft.com/office/powerpoint/2010/main" val="232187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nput Input layer &#10;eT2 &#10;Neuron , Perceptron &#10;Weights &#10;Activation function &#10;y &#10;Output &#10;Bias &#10;1 ">
            <a:extLst>
              <a:ext uri="{FF2B5EF4-FFF2-40B4-BE49-F238E27FC236}">
                <a16:creationId xmlns:a16="http://schemas.microsoft.com/office/drawing/2014/main" id="{841C0DD4-111F-3BE3-85D9-F8FDE233B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429000"/>
            <a:ext cx="4523194" cy="2462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D99DE4-3128-1797-AEB4-F28F2F66865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err="1"/>
              <a:t>딥러닝의</a:t>
            </a:r>
            <a:r>
              <a:rPr lang="ko-KR" altLang="en-US" dirty="0"/>
              <a:t> 기본</a:t>
            </a:r>
            <a:r>
              <a:rPr lang="en-US" altLang="ko-KR" dirty="0"/>
              <a:t>:</a:t>
            </a:r>
            <a:r>
              <a:rPr lang="ko-KR" altLang="en-US" dirty="0"/>
              <a:t> 선형 회귀</a:t>
            </a:r>
            <a:endParaRPr lang="en-US" dirty="0"/>
          </a:p>
        </p:txBody>
      </p:sp>
      <p:sp>
        <p:nvSpPr>
          <p:cNvPr id="3" name="Content Placeholder 2">
            <a:extLst>
              <a:ext uri="{FF2B5EF4-FFF2-40B4-BE49-F238E27FC236}">
                <a16:creationId xmlns:a16="http://schemas.microsoft.com/office/drawing/2014/main" id="{182C14B5-8F2E-B654-91E8-71715259725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선형 회귀 </a:t>
            </a:r>
            <a:r>
              <a:rPr lang="en-US" altLang="ko-KR" dirty="0"/>
              <a:t>(Linear Regression)</a:t>
            </a:r>
          </a:p>
          <a:p>
            <a:pPr lvl="1"/>
            <a:r>
              <a:rPr lang="en-US" dirty="0"/>
              <a:t>Regression Testing</a:t>
            </a:r>
            <a:r>
              <a:rPr lang="ko-KR" altLang="en-US" dirty="0"/>
              <a:t>과 무관</a:t>
            </a:r>
            <a:endParaRPr lang="en-US" altLang="ko-KR" dirty="0"/>
          </a:p>
          <a:p>
            <a:pPr lvl="1"/>
            <a:r>
              <a:rPr lang="en-US" altLang="ko-KR" dirty="0"/>
              <a:t>Y = WX + b</a:t>
            </a:r>
            <a:r>
              <a:rPr lang="ko-KR" altLang="en-US" dirty="0"/>
              <a:t>라는 함수로 규정 가능</a:t>
            </a:r>
            <a:endParaRPr lang="en-US" altLang="ko-KR" dirty="0"/>
          </a:p>
          <a:p>
            <a:pPr lvl="1"/>
            <a:r>
              <a:rPr lang="ko-KR" altLang="en-US" dirty="0"/>
              <a:t>초기에 </a:t>
            </a:r>
            <a:r>
              <a:rPr lang="en-US" altLang="ko-KR" dirty="0"/>
              <a:t>Perceptron</a:t>
            </a:r>
            <a:r>
              <a:rPr lang="ko-KR" altLang="en-US" dirty="0"/>
              <a:t>이라는 </a:t>
            </a:r>
            <a:r>
              <a:rPr lang="en-US" altLang="ko-KR" dirty="0"/>
              <a:t>Neural Network</a:t>
            </a:r>
            <a:r>
              <a:rPr lang="ko-KR" altLang="en-US" dirty="0"/>
              <a:t>로 구현</a:t>
            </a:r>
            <a:endParaRPr lang="en-US" altLang="ko-KR" dirty="0"/>
          </a:p>
          <a:p>
            <a:pPr lvl="1"/>
            <a:endParaRPr lang="en-US" altLang="ko-KR" dirty="0"/>
          </a:p>
          <a:p>
            <a:pPr lvl="1"/>
            <a:endParaRPr lang="en-US" dirty="0"/>
          </a:p>
          <a:p>
            <a:endParaRPr lang="en-US" dirty="0"/>
          </a:p>
        </p:txBody>
      </p:sp>
      <p:pic>
        <p:nvPicPr>
          <p:cNvPr id="4" name="Picture 3" descr="Diagram&#10;&#10;Description automatically generated">
            <a:extLst>
              <a:ext uri="{FF2B5EF4-FFF2-40B4-BE49-F238E27FC236}">
                <a16:creationId xmlns:a16="http://schemas.microsoft.com/office/drawing/2014/main" id="{6C43D337-2C4B-6E96-7863-FEEAC7387690}"/>
              </a:ext>
            </a:extLst>
          </p:cNvPr>
          <p:cNvPicPr>
            <a:picLocks noChangeAspect="1"/>
          </p:cNvPicPr>
          <p:nvPr/>
        </p:nvPicPr>
        <p:blipFill>
          <a:blip r:embed="rId3"/>
          <a:stretch>
            <a:fillRect/>
          </a:stretch>
        </p:blipFill>
        <p:spPr>
          <a:xfrm>
            <a:off x="321100" y="3650720"/>
            <a:ext cx="5559743" cy="2671233"/>
          </a:xfrm>
          <a:prstGeom prst="rect">
            <a:avLst/>
          </a:prstGeom>
        </p:spPr>
      </p:pic>
      <p:sp>
        <p:nvSpPr>
          <p:cNvPr id="6" name="Right Arrow 5">
            <a:extLst>
              <a:ext uri="{FF2B5EF4-FFF2-40B4-BE49-F238E27FC236}">
                <a16:creationId xmlns:a16="http://schemas.microsoft.com/office/drawing/2014/main" id="{C1812AF6-0D5E-D1BD-8FBA-1316C1F2B5FE}"/>
              </a:ext>
            </a:extLst>
          </p:cNvPr>
          <p:cNvSpPr/>
          <p:nvPr/>
        </p:nvSpPr>
        <p:spPr>
          <a:xfrm>
            <a:off x="6096000" y="4538133"/>
            <a:ext cx="851641" cy="637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BB13F0-FAD8-55B7-77CE-B3382414D8B3}"/>
              </a:ext>
            </a:extLst>
          </p:cNvPr>
          <p:cNvSpPr txBox="1"/>
          <p:nvPr/>
        </p:nvSpPr>
        <p:spPr>
          <a:xfrm>
            <a:off x="7971108" y="6176963"/>
            <a:ext cx="4220892" cy="1200329"/>
          </a:xfrm>
          <a:prstGeom prst="rect">
            <a:avLst/>
          </a:prstGeom>
          <a:noFill/>
        </p:spPr>
        <p:txBody>
          <a:bodyPr wrap="square">
            <a:spAutoFit/>
          </a:bodyPr>
          <a:lstStyle/>
          <a:p>
            <a:r>
              <a:rPr lang="en-US" sz="1200" dirty="0"/>
              <a:t>Developed by Frank Rosenblatt at the Cornell Aeronautical Laboratory in 1958</a:t>
            </a:r>
            <a:r>
              <a:rPr lang="ko-KR" altLang="en-US" sz="1200" dirty="0"/>
              <a:t> </a:t>
            </a:r>
            <a:r>
              <a:rPr lang="en-US" sz="1200" dirty="0">
                <a:hlinkClick r:id="rId4"/>
              </a:rPr>
              <a:t>(https://en.wikipedia.org/wiki/Perceptron</a:t>
            </a:r>
            <a:r>
              <a:rPr lang="en-US" sz="1200" dirty="0"/>
              <a:t>)</a:t>
            </a:r>
          </a:p>
          <a:p>
            <a:endParaRPr lang="en-US" sz="1200" dirty="0"/>
          </a:p>
          <a:p>
            <a:endParaRPr lang="en-US" sz="1200" dirty="0"/>
          </a:p>
          <a:p>
            <a:endParaRPr lang="en-US" sz="1200" dirty="0"/>
          </a:p>
          <a:p>
            <a:endParaRPr lang="en-US" sz="1200" dirty="0"/>
          </a:p>
        </p:txBody>
      </p:sp>
    </p:spTree>
    <p:extLst>
      <p:ext uri="{BB962C8B-B14F-4D97-AF65-F5344CB8AC3E}">
        <p14:creationId xmlns:p14="http://schemas.microsoft.com/office/powerpoint/2010/main" val="915603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08FD3-6554-AB8A-DDA9-B973D6EF3A0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err="1"/>
              <a:t>딥러닝의</a:t>
            </a:r>
            <a:r>
              <a:rPr lang="ko-KR" altLang="en-US" dirty="0"/>
              <a:t> 기본</a:t>
            </a:r>
            <a:r>
              <a:rPr lang="en-US" altLang="ko-KR" dirty="0"/>
              <a:t>:</a:t>
            </a:r>
            <a:r>
              <a:rPr lang="ko-KR" altLang="en-US" dirty="0"/>
              <a:t> </a:t>
            </a:r>
            <a:r>
              <a:rPr lang="en-US" altLang="ko-KR" dirty="0"/>
              <a:t>Perceptron</a:t>
            </a:r>
            <a:r>
              <a:rPr lang="ko-KR" altLang="en-US" dirty="0"/>
              <a:t>의 기능</a:t>
            </a:r>
            <a:endParaRPr lang="en-US" dirty="0"/>
          </a:p>
        </p:txBody>
      </p:sp>
      <p:pic>
        <p:nvPicPr>
          <p:cNvPr id="4" name="Picture 2">
            <a:extLst>
              <a:ext uri="{FF2B5EF4-FFF2-40B4-BE49-F238E27FC236}">
                <a16:creationId xmlns:a16="http://schemas.microsoft.com/office/drawing/2014/main" id="{202538B9-EB32-1A09-A350-E71D9C54C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36624"/>
            <a:ext cx="4327118" cy="432711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F2FD953-5D57-7846-E2DB-CBC4EA364D5D}"/>
              </a:ext>
            </a:extLst>
          </p:cNvPr>
          <p:cNvSpPr txBox="1">
            <a:spLocks/>
          </p:cNvSpPr>
          <p:nvPr/>
        </p:nvSpPr>
        <p:spPr>
          <a:xfrm>
            <a:off x="838200" y="1825625"/>
            <a:ext cx="529970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선형 분류 </a:t>
            </a:r>
            <a:r>
              <a:rPr lang="en-US" altLang="ko-KR" dirty="0"/>
              <a:t>(linear classification)</a:t>
            </a:r>
            <a:r>
              <a:rPr lang="ko-KR" altLang="en-US" dirty="0"/>
              <a:t>에 적합</a:t>
            </a:r>
            <a:endParaRPr lang="en-US" altLang="ko-KR" dirty="0"/>
          </a:p>
          <a:p>
            <a:endParaRPr lang="en-US" altLang="ko-KR" dirty="0"/>
          </a:p>
          <a:p>
            <a:endParaRPr lang="en-US" altLang="ko-KR" dirty="0"/>
          </a:p>
          <a:p>
            <a:pPr lvl="1"/>
            <a:endParaRPr lang="en-US" altLang="ko-KR" dirty="0"/>
          </a:p>
          <a:p>
            <a:pPr lvl="1"/>
            <a:endParaRPr lang="en-US" dirty="0"/>
          </a:p>
          <a:p>
            <a:endParaRPr lang="en-US" dirty="0"/>
          </a:p>
        </p:txBody>
      </p:sp>
      <p:pic>
        <p:nvPicPr>
          <p:cNvPr id="7" name="Picture 6" descr="A picture containing text&#10;&#10;Description automatically generated">
            <a:extLst>
              <a:ext uri="{FF2B5EF4-FFF2-40B4-BE49-F238E27FC236}">
                <a16:creationId xmlns:a16="http://schemas.microsoft.com/office/drawing/2014/main" id="{23169FEE-B0CA-9117-14CA-DDE4237C268E}"/>
              </a:ext>
            </a:extLst>
          </p:cNvPr>
          <p:cNvPicPr>
            <a:picLocks noChangeAspect="1"/>
          </p:cNvPicPr>
          <p:nvPr/>
        </p:nvPicPr>
        <p:blipFill>
          <a:blip r:embed="rId3"/>
          <a:stretch>
            <a:fillRect/>
          </a:stretch>
        </p:blipFill>
        <p:spPr>
          <a:xfrm>
            <a:off x="1196930" y="2733675"/>
            <a:ext cx="3009900" cy="800100"/>
          </a:xfrm>
          <a:prstGeom prst="rect">
            <a:avLst/>
          </a:prstGeom>
        </p:spPr>
      </p:pic>
      <p:sp>
        <p:nvSpPr>
          <p:cNvPr id="8" name="TextBox 7">
            <a:extLst>
              <a:ext uri="{FF2B5EF4-FFF2-40B4-BE49-F238E27FC236}">
                <a16:creationId xmlns:a16="http://schemas.microsoft.com/office/drawing/2014/main" id="{7896CE43-4D82-2FB1-78C3-B7A5DF52B24D}"/>
              </a:ext>
            </a:extLst>
          </p:cNvPr>
          <p:cNvSpPr txBox="1"/>
          <p:nvPr/>
        </p:nvSpPr>
        <p:spPr>
          <a:xfrm>
            <a:off x="6670622" y="6176963"/>
            <a:ext cx="4486341" cy="461665"/>
          </a:xfrm>
          <a:prstGeom prst="rect">
            <a:avLst/>
          </a:prstGeom>
          <a:noFill/>
        </p:spPr>
        <p:txBody>
          <a:bodyPr wrap="square" rtlCol="0">
            <a:spAutoFit/>
          </a:bodyPr>
          <a:lstStyle/>
          <a:p>
            <a:r>
              <a:rPr lang="en-US" sz="1200" dirty="0">
                <a:hlinkClick r:id="rId4"/>
              </a:rPr>
              <a:t>https://github.com/changsin/AI/blob/main/08.2.perceptron.ipynb</a:t>
            </a:r>
            <a:endParaRPr lang="en-US" sz="1200" dirty="0"/>
          </a:p>
          <a:p>
            <a:endParaRPr lang="en-US" sz="1200" dirty="0"/>
          </a:p>
        </p:txBody>
      </p:sp>
    </p:spTree>
    <p:extLst>
      <p:ext uri="{BB962C8B-B14F-4D97-AF65-F5344CB8AC3E}">
        <p14:creationId xmlns:p14="http://schemas.microsoft.com/office/powerpoint/2010/main" val="3097184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for post">
            <a:extLst>
              <a:ext uri="{FF2B5EF4-FFF2-40B4-BE49-F238E27FC236}">
                <a16:creationId xmlns:a16="http://schemas.microsoft.com/office/drawing/2014/main" id="{26282488-EC6B-CB45-1267-BACBC9952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961" y="2504567"/>
            <a:ext cx="4669971" cy="27786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4">
            <a:extLst>
              <a:ext uri="{FF2B5EF4-FFF2-40B4-BE49-F238E27FC236}">
                <a16:creationId xmlns:a16="http://schemas.microsoft.com/office/drawing/2014/main" id="{BE7DADCC-04F8-1672-796C-DBECF60E7E1F}"/>
              </a:ext>
            </a:extLst>
          </p:cNvPr>
          <p:cNvGraphicFramePr>
            <a:graphicFrameLocks noGrp="1"/>
          </p:cNvGraphicFramePr>
          <p:nvPr>
            <p:extLst>
              <p:ext uri="{D42A27DB-BD31-4B8C-83A1-F6EECF244321}">
                <p14:modId xmlns:p14="http://schemas.microsoft.com/office/powerpoint/2010/main" val="2016578118"/>
              </p:ext>
            </p:extLst>
          </p:nvPr>
        </p:nvGraphicFramePr>
        <p:xfrm>
          <a:off x="962241" y="3429000"/>
          <a:ext cx="5723109" cy="1854200"/>
        </p:xfrm>
        <a:graphic>
          <a:graphicData uri="http://schemas.openxmlformats.org/drawingml/2006/table">
            <a:tbl>
              <a:tblPr firstRow="1" bandRow="1">
                <a:tableStyleId>{5C22544A-7EE6-4342-B048-85BDC9FD1C3A}</a:tableStyleId>
              </a:tblPr>
              <a:tblGrid>
                <a:gridCol w="1907703">
                  <a:extLst>
                    <a:ext uri="{9D8B030D-6E8A-4147-A177-3AD203B41FA5}">
                      <a16:colId xmlns:a16="http://schemas.microsoft.com/office/drawing/2014/main" val="527637805"/>
                    </a:ext>
                  </a:extLst>
                </a:gridCol>
                <a:gridCol w="1907703">
                  <a:extLst>
                    <a:ext uri="{9D8B030D-6E8A-4147-A177-3AD203B41FA5}">
                      <a16:colId xmlns:a16="http://schemas.microsoft.com/office/drawing/2014/main" val="1149784864"/>
                    </a:ext>
                  </a:extLst>
                </a:gridCol>
                <a:gridCol w="1907703">
                  <a:extLst>
                    <a:ext uri="{9D8B030D-6E8A-4147-A177-3AD203B41FA5}">
                      <a16:colId xmlns:a16="http://schemas.microsoft.com/office/drawing/2014/main" val="926907525"/>
                    </a:ext>
                  </a:extLst>
                </a:gridCol>
              </a:tblGrid>
              <a:tr h="370840">
                <a:tc>
                  <a:txBody>
                    <a:bodyPr/>
                    <a:lstStyle/>
                    <a:p>
                      <a:r>
                        <a:rPr lang="en-US"/>
                        <a:t>Input1</a:t>
                      </a:r>
                    </a:p>
                  </a:txBody>
                  <a:tcPr/>
                </a:tc>
                <a:tc>
                  <a:txBody>
                    <a:bodyPr/>
                    <a:lstStyle/>
                    <a:p>
                      <a:r>
                        <a:rPr lang="en-US"/>
                        <a:t>input2</a:t>
                      </a:r>
                    </a:p>
                  </a:txBody>
                  <a:tcPr/>
                </a:tc>
                <a:tc>
                  <a:txBody>
                    <a:bodyPr/>
                    <a:lstStyle/>
                    <a:p>
                      <a:r>
                        <a:rPr lang="en-US"/>
                        <a:t>Output</a:t>
                      </a:r>
                    </a:p>
                  </a:txBody>
                  <a:tcPr/>
                </a:tc>
                <a:extLst>
                  <a:ext uri="{0D108BD9-81ED-4DB2-BD59-A6C34878D82A}">
                    <a16:rowId xmlns:a16="http://schemas.microsoft.com/office/drawing/2014/main" val="880465216"/>
                  </a:ext>
                </a:extLst>
              </a:tr>
              <a:tr h="370840">
                <a:tc>
                  <a:txBody>
                    <a:bodyPr/>
                    <a:lstStyle/>
                    <a:p>
                      <a:r>
                        <a:rPr lang="en-US"/>
                        <a:t>0</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232088067"/>
                  </a:ext>
                </a:extLst>
              </a:tr>
              <a:tr h="370840">
                <a:tc>
                  <a:txBody>
                    <a:bodyPr/>
                    <a:lstStyle/>
                    <a:p>
                      <a:r>
                        <a:rPr lang="en-US"/>
                        <a:t>1</a:t>
                      </a:r>
                    </a:p>
                  </a:txBody>
                  <a:tcPr/>
                </a:tc>
                <a:tc>
                  <a:txBody>
                    <a:bodyPr/>
                    <a:lstStyle/>
                    <a:p>
                      <a:r>
                        <a:rPr lang="en-US"/>
                        <a:t>0</a:t>
                      </a:r>
                    </a:p>
                  </a:txBody>
                  <a:tcPr/>
                </a:tc>
                <a:tc>
                  <a:txBody>
                    <a:bodyPr/>
                    <a:lstStyle/>
                    <a:p>
                      <a:r>
                        <a:rPr lang="en-US" dirty="0"/>
                        <a:t>1</a:t>
                      </a:r>
                    </a:p>
                  </a:txBody>
                  <a:tcPr/>
                </a:tc>
                <a:extLst>
                  <a:ext uri="{0D108BD9-81ED-4DB2-BD59-A6C34878D82A}">
                    <a16:rowId xmlns:a16="http://schemas.microsoft.com/office/drawing/2014/main" val="3296430451"/>
                  </a:ext>
                </a:extLst>
              </a:tr>
              <a:tr h="370840">
                <a:tc>
                  <a:txBody>
                    <a:bodyPr/>
                    <a:lstStyle/>
                    <a:p>
                      <a:r>
                        <a:rPr lang="en-US" dirty="0"/>
                        <a:t>0</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046885495"/>
                  </a:ext>
                </a:extLst>
              </a:tr>
              <a:tr h="370840">
                <a:tc>
                  <a:txBody>
                    <a:bodyPr/>
                    <a:lstStyle/>
                    <a:p>
                      <a:r>
                        <a:rPr lang="en-US"/>
                        <a:t>1</a:t>
                      </a:r>
                    </a:p>
                  </a:txBody>
                  <a:tcPr/>
                </a:tc>
                <a:tc>
                  <a:txBody>
                    <a:bodyPr/>
                    <a:lstStyle/>
                    <a:p>
                      <a:r>
                        <a:rPr lang="en-US"/>
                        <a:t>1</a:t>
                      </a:r>
                    </a:p>
                  </a:txBody>
                  <a:tcPr/>
                </a:tc>
                <a:tc>
                  <a:txBody>
                    <a:bodyPr/>
                    <a:lstStyle/>
                    <a:p>
                      <a:r>
                        <a:rPr lang="en-US" dirty="0"/>
                        <a:t>0</a:t>
                      </a:r>
                    </a:p>
                  </a:txBody>
                  <a:tcPr/>
                </a:tc>
                <a:extLst>
                  <a:ext uri="{0D108BD9-81ED-4DB2-BD59-A6C34878D82A}">
                    <a16:rowId xmlns:a16="http://schemas.microsoft.com/office/drawing/2014/main" val="1825984"/>
                  </a:ext>
                </a:extLst>
              </a:tr>
            </a:tbl>
          </a:graphicData>
        </a:graphic>
      </p:graphicFrame>
      <p:sp>
        <p:nvSpPr>
          <p:cNvPr id="4" name="Title 1">
            <a:extLst>
              <a:ext uri="{FF2B5EF4-FFF2-40B4-BE49-F238E27FC236}">
                <a16:creationId xmlns:a16="http://schemas.microsoft.com/office/drawing/2014/main" id="{79D60667-0F8B-EBB1-C269-15D80A65069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err="1"/>
              <a:t>딥러닝의</a:t>
            </a:r>
            <a:r>
              <a:rPr lang="ko-KR" altLang="en-US" dirty="0"/>
              <a:t> 기본</a:t>
            </a:r>
            <a:r>
              <a:rPr lang="en-US" altLang="ko-KR" dirty="0"/>
              <a:t>:</a:t>
            </a:r>
            <a:r>
              <a:rPr lang="ko-KR" altLang="en-US" dirty="0"/>
              <a:t> </a:t>
            </a:r>
            <a:r>
              <a:rPr lang="en-US" altLang="ko-KR" dirty="0"/>
              <a:t>Perceptron</a:t>
            </a:r>
            <a:r>
              <a:rPr lang="ko-KR" altLang="en-US" dirty="0"/>
              <a:t>의 한계</a:t>
            </a:r>
            <a:endParaRPr lang="en-US" dirty="0"/>
          </a:p>
        </p:txBody>
      </p:sp>
      <p:sp>
        <p:nvSpPr>
          <p:cNvPr id="5" name="Content Placeholder 2">
            <a:extLst>
              <a:ext uri="{FF2B5EF4-FFF2-40B4-BE49-F238E27FC236}">
                <a16:creationId xmlns:a16="http://schemas.microsoft.com/office/drawing/2014/main" id="{81CD576E-C8B5-822C-A737-E069D5AFEFA3}"/>
              </a:ext>
            </a:extLst>
          </p:cNvPr>
          <p:cNvSpPr txBox="1">
            <a:spLocks/>
          </p:cNvSpPr>
          <p:nvPr/>
        </p:nvSpPr>
        <p:spPr>
          <a:xfrm>
            <a:off x="838200" y="1825625"/>
            <a:ext cx="529970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선형 분류로는 </a:t>
            </a:r>
            <a:r>
              <a:rPr lang="en-US" altLang="ko-KR" dirty="0"/>
              <a:t>XOR</a:t>
            </a:r>
            <a:r>
              <a:rPr lang="ko-KR" altLang="en-US" dirty="0"/>
              <a:t> 같은 간단한 문제도 해결 할 수 없다</a:t>
            </a:r>
            <a:endParaRPr lang="en-US" altLang="ko-KR" dirty="0"/>
          </a:p>
          <a:p>
            <a:pPr marL="0" indent="0">
              <a:buNone/>
            </a:pPr>
            <a:r>
              <a:rPr lang="ko-KR" altLang="en-US" dirty="0"/>
              <a:t> </a:t>
            </a:r>
            <a:r>
              <a:rPr lang="en-US" altLang="ko-KR" dirty="0"/>
              <a:t>-</a:t>
            </a:r>
            <a:r>
              <a:rPr lang="ko-KR" altLang="en-US" dirty="0"/>
              <a:t> </a:t>
            </a:r>
            <a:r>
              <a:rPr lang="en-US" dirty="0" err="1"/>
              <a:t>Minksy</a:t>
            </a:r>
            <a:r>
              <a:rPr lang="en-US" dirty="0"/>
              <a:t> and </a:t>
            </a:r>
            <a:r>
              <a:rPr lang="en-US" dirty="0" err="1"/>
              <a:t>Papert</a:t>
            </a:r>
            <a:r>
              <a:rPr lang="en-US" dirty="0"/>
              <a:t> (1969)</a:t>
            </a:r>
          </a:p>
          <a:p>
            <a:endParaRPr lang="en-US" altLang="ko-KR" dirty="0"/>
          </a:p>
          <a:p>
            <a:endParaRPr lang="en-US" altLang="ko-KR" dirty="0"/>
          </a:p>
          <a:p>
            <a:pPr lvl="1"/>
            <a:endParaRPr lang="en-US" altLang="ko-KR" dirty="0"/>
          </a:p>
          <a:p>
            <a:pPr lvl="1"/>
            <a:endParaRPr lang="en-US" dirty="0"/>
          </a:p>
          <a:p>
            <a:endParaRPr lang="en-US" dirty="0"/>
          </a:p>
        </p:txBody>
      </p:sp>
    </p:spTree>
    <p:extLst>
      <p:ext uri="{BB962C8B-B14F-4D97-AF65-F5344CB8AC3E}">
        <p14:creationId xmlns:p14="http://schemas.microsoft.com/office/powerpoint/2010/main" val="2454243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5BCA-B565-9C9C-EA33-E35F75CF9E3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XOR</a:t>
            </a:r>
            <a:r>
              <a:rPr lang="ko-KR" altLang="en-US" dirty="0"/>
              <a:t>의 문제로 첫번째 </a:t>
            </a:r>
            <a:r>
              <a:rPr lang="en-US" altLang="ko-KR" dirty="0"/>
              <a:t>AI ‘</a:t>
            </a:r>
            <a:r>
              <a:rPr lang="ko-KR" altLang="en-US" dirty="0"/>
              <a:t>겨울</a:t>
            </a:r>
            <a:r>
              <a:rPr lang="en-US" altLang="ko-KR" dirty="0"/>
              <a:t>’</a:t>
            </a:r>
            <a:r>
              <a:rPr lang="ko-KR" altLang="en-US" dirty="0"/>
              <a:t> 도래</a:t>
            </a:r>
            <a:endParaRPr lang="en-US" dirty="0"/>
          </a:p>
        </p:txBody>
      </p:sp>
      <p:pic>
        <p:nvPicPr>
          <p:cNvPr id="3" name="Picture 2" descr="5">
            <a:extLst>
              <a:ext uri="{FF2B5EF4-FFF2-40B4-BE49-F238E27FC236}">
                <a16:creationId xmlns:a16="http://schemas.microsoft.com/office/drawing/2014/main" id="{C22D6B44-D78E-2FC5-6B2C-E310EBAE6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58" y="1456349"/>
            <a:ext cx="7832182" cy="44073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AC8620-F1E6-08D3-D133-7D97D1A8A358}"/>
              </a:ext>
            </a:extLst>
          </p:cNvPr>
          <p:cNvSpPr txBox="1"/>
          <p:nvPr/>
        </p:nvSpPr>
        <p:spPr>
          <a:xfrm>
            <a:off x="3215829" y="6231265"/>
            <a:ext cx="8976171" cy="523220"/>
          </a:xfrm>
          <a:prstGeom prst="rect">
            <a:avLst/>
          </a:prstGeom>
          <a:noFill/>
        </p:spPr>
        <p:txBody>
          <a:bodyPr wrap="square" rtlCol="0">
            <a:spAutoFit/>
          </a:bodyPr>
          <a:lstStyle/>
          <a:p>
            <a:r>
              <a:rPr lang="en-US" sz="1400" dirty="0">
                <a:hlinkClick r:id="rId3"/>
              </a:rPr>
              <a:t>https://www.alibabacloud.com/blog/looking-forward-will-machine-intelligence-be-able-to-outsmart-hackeers_595907</a:t>
            </a:r>
            <a:endParaRPr lang="en-US" sz="1400" dirty="0"/>
          </a:p>
          <a:p>
            <a:endParaRPr lang="en-US" sz="1400" dirty="0"/>
          </a:p>
        </p:txBody>
      </p:sp>
      <p:sp>
        <p:nvSpPr>
          <p:cNvPr id="5" name="Down Arrow 4">
            <a:extLst>
              <a:ext uri="{FF2B5EF4-FFF2-40B4-BE49-F238E27FC236}">
                <a16:creationId xmlns:a16="http://schemas.microsoft.com/office/drawing/2014/main" id="{4FE5D76B-4794-A4EB-CE1C-867B1616D400}"/>
              </a:ext>
            </a:extLst>
          </p:cNvPr>
          <p:cNvSpPr/>
          <p:nvPr/>
        </p:nvSpPr>
        <p:spPr>
          <a:xfrm rot="9147042">
            <a:off x="5058533" y="5647741"/>
            <a:ext cx="298236" cy="545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ysClr val="windowText" lastClr="000000"/>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105165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FD649-7553-3A56-46F9-2BD7FEDD076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a:t>딥러닝 시대의 도래</a:t>
            </a:r>
            <a:endParaRPr lang="en-US" dirty="0"/>
          </a:p>
        </p:txBody>
      </p:sp>
      <p:sp>
        <p:nvSpPr>
          <p:cNvPr id="3" name="Text Placeholder 2">
            <a:extLst>
              <a:ext uri="{FF2B5EF4-FFF2-40B4-BE49-F238E27FC236}">
                <a16:creationId xmlns:a16="http://schemas.microsoft.com/office/drawing/2014/main" id="{0FCFC8EF-2B27-AEB1-E8DE-867EAC67B7F6}"/>
              </a:ext>
            </a:extLst>
          </p:cNvPr>
          <p:cNvSpPr txBox="1">
            <a:spLocks/>
          </p:cNvSpPr>
          <p:nvPr/>
        </p:nvSpPr>
        <p:spPr>
          <a:xfrm>
            <a:off x="1125900" y="1865376"/>
            <a:ext cx="5904487" cy="41087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XOR</a:t>
            </a:r>
            <a:r>
              <a:rPr lang="ko-KR" altLang="en-US" dirty="0"/>
              <a:t>의 문제는 새로운 인공 신경망으로 극복</a:t>
            </a:r>
            <a:endParaRPr lang="en-US" altLang="ko-KR" dirty="0"/>
          </a:p>
          <a:p>
            <a:pPr lvl="1"/>
            <a:r>
              <a:rPr lang="ko-KR" altLang="en-US" dirty="0"/>
              <a:t>비선형 활성 함수 </a:t>
            </a:r>
            <a:r>
              <a:rPr lang="en-US" altLang="ko-KR" dirty="0"/>
              <a:t>(</a:t>
            </a:r>
            <a:r>
              <a:rPr lang="en-US" dirty="0"/>
              <a:t>Non-linear activation functions</a:t>
            </a:r>
            <a:r>
              <a:rPr lang="en-US" altLang="ko-KR" dirty="0"/>
              <a:t>)</a:t>
            </a:r>
          </a:p>
          <a:p>
            <a:pPr lvl="1"/>
            <a:r>
              <a:rPr lang="ko-KR" altLang="en-US" dirty="0" err="1"/>
              <a:t>역전파</a:t>
            </a:r>
            <a:r>
              <a:rPr lang="ko-KR" altLang="en-US" dirty="0"/>
              <a:t> </a:t>
            </a:r>
            <a:r>
              <a:rPr lang="en-US" altLang="ko-KR" dirty="0"/>
              <a:t>(</a:t>
            </a:r>
            <a:r>
              <a:rPr lang="en-US" dirty="0"/>
              <a:t>Backpropagation)</a:t>
            </a:r>
          </a:p>
          <a:p>
            <a:pPr lvl="1"/>
            <a:r>
              <a:rPr lang="ko-KR" altLang="en-US" dirty="0"/>
              <a:t>다층 구조 </a:t>
            </a:r>
            <a:r>
              <a:rPr lang="en-US" altLang="ko-KR" dirty="0"/>
              <a:t>(</a:t>
            </a:r>
            <a:r>
              <a:rPr lang="en-US" dirty="0"/>
              <a:t>Multilayer)</a:t>
            </a:r>
          </a:p>
        </p:txBody>
      </p:sp>
      <p:pic>
        <p:nvPicPr>
          <p:cNvPr id="4" name="Picture 3">
            <a:extLst>
              <a:ext uri="{FF2B5EF4-FFF2-40B4-BE49-F238E27FC236}">
                <a16:creationId xmlns:a16="http://schemas.microsoft.com/office/drawing/2014/main" id="{D2E163F0-31E4-D6BB-F787-9539AC92DAC1}"/>
              </a:ext>
            </a:extLst>
          </p:cNvPr>
          <p:cNvPicPr>
            <a:picLocks noChangeAspect="1"/>
          </p:cNvPicPr>
          <p:nvPr/>
        </p:nvPicPr>
        <p:blipFill>
          <a:blip r:embed="rId2"/>
          <a:stretch>
            <a:fillRect/>
          </a:stretch>
        </p:blipFill>
        <p:spPr>
          <a:xfrm>
            <a:off x="7030387" y="1200922"/>
            <a:ext cx="4445402" cy="2649340"/>
          </a:xfrm>
          <a:prstGeom prst="rect">
            <a:avLst/>
          </a:prstGeom>
        </p:spPr>
      </p:pic>
      <p:pic>
        <p:nvPicPr>
          <p:cNvPr id="5" name="Picture 2" descr="CNN for Deep Learning | Convolutional Neural Networks">
            <a:extLst>
              <a:ext uri="{FF2B5EF4-FFF2-40B4-BE49-F238E27FC236}">
                <a16:creationId xmlns:a16="http://schemas.microsoft.com/office/drawing/2014/main" id="{391FBCC4-04A5-AF44-71B2-3E5E26FF6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333" y="4024950"/>
            <a:ext cx="6535329" cy="2462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792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0B686-63D0-11F6-F26D-93A677336532}"/>
              </a:ext>
            </a:extLst>
          </p:cNvPr>
          <p:cNvSpPr txBox="1"/>
          <p:nvPr/>
        </p:nvSpPr>
        <p:spPr>
          <a:xfrm>
            <a:off x="1265678" y="4034250"/>
            <a:ext cx="2038443" cy="338554"/>
          </a:xfrm>
          <a:prstGeom prst="rect">
            <a:avLst/>
          </a:prstGeom>
          <a:noFill/>
        </p:spPr>
        <p:txBody>
          <a:bodyPr wrap="none" rtlCol="0">
            <a:spAutoFit/>
          </a:bodyPr>
          <a:lstStyle/>
          <a:p>
            <a:pPr algn="ctr"/>
            <a:r>
              <a:rPr lang="en-US" altLang="ko-KR" sz="1600" b="1">
                <a:latin typeface="+mn-ea"/>
              </a:rPr>
              <a:t>Image</a:t>
            </a:r>
            <a:r>
              <a:rPr lang="ko-KR" altLang="en-US" sz="1600" b="1">
                <a:latin typeface="+mn-ea"/>
              </a:rPr>
              <a:t> </a:t>
            </a:r>
            <a:r>
              <a:rPr lang="en-US" altLang="ko-KR" sz="1600" b="1">
                <a:latin typeface="+mn-ea"/>
              </a:rPr>
              <a:t>Colorization</a:t>
            </a:r>
            <a:endParaRPr lang="ko-KR" altLang="en-US" sz="1600" b="1">
              <a:latin typeface="+mn-ea"/>
            </a:endParaRPr>
          </a:p>
        </p:txBody>
      </p:sp>
      <p:grpSp>
        <p:nvGrpSpPr>
          <p:cNvPr id="3" name="그룹 64">
            <a:extLst>
              <a:ext uri="{FF2B5EF4-FFF2-40B4-BE49-F238E27FC236}">
                <a16:creationId xmlns:a16="http://schemas.microsoft.com/office/drawing/2014/main" id="{66C63D62-4FD4-C463-2CE6-D949A72EDB67}"/>
              </a:ext>
            </a:extLst>
          </p:cNvPr>
          <p:cNvGrpSpPr/>
          <p:nvPr/>
        </p:nvGrpSpPr>
        <p:grpSpPr>
          <a:xfrm>
            <a:off x="1215737" y="4555968"/>
            <a:ext cx="3245343" cy="1409818"/>
            <a:chOff x="3963978" y="3429000"/>
            <a:chExt cx="5462040" cy="2348609"/>
          </a:xfrm>
        </p:grpSpPr>
        <p:pic>
          <p:nvPicPr>
            <p:cNvPr id="4" name="그림 65">
              <a:extLst>
                <a:ext uri="{FF2B5EF4-FFF2-40B4-BE49-F238E27FC236}">
                  <a16:creationId xmlns:a16="http://schemas.microsoft.com/office/drawing/2014/main" id="{23179A24-77B2-181B-88A0-270B0CB9E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3978" y="3429000"/>
              <a:ext cx="3522914" cy="2348609"/>
            </a:xfrm>
            <a:prstGeom prst="rect">
              <a:avLst/>
            </a:prstGeom>
          </p:spPr>
        </p:pic>
        <p:pic>
          <p:nvPicPr>
            <p:cNvPr id="5" name="그림 66" descr="음식, 얇게썬, 오렌지, 자른이(가) 표시된 사진&#10;&#10;자동 생성된 설명">
              <a:extLst>
                <a:ext uri="{FF2B5EF4-FFF2-40B4-BE49-F238E27FC236}">
                  <a16:creationId xmlns:a16="http://schemas.microsoft.com/office/drawing/2014/main" id="{F5709853-5C32-DDB5-58D3-6041CB88A968}"/>
                </a:ext>
              </a:extLst>
            </p:cNvPr>
            <p:cNvPicPr>
              <a:picLocks noChangeAspect="1"/>
            </p:cNvPicPr>
            <p:nvPr/>
          </p:nvPicPr>
          <p:blipFill rotWithShape="1">
            <a:blip r:embed="rId3">
              <a:extLst>
                <a:ext uri="{28A0092B-C50C-407E-A947-70E740481C1C}">
                  <a14:useLocalDpi xmlns:a14="http://schemas.microsoft.com/office/drawing/2010/main" val="0"/>
                </a:ext>
              </a:extLst>
            </a:blip>
            <a:srcRect l="24315" r="-55042"/>
            <a:stretch/>
          </p:blipFill>
          <p:spPr>
            <a:xfrm>
              <a:off x="4820576" y="3429000"/>
              <a:ext cx="4605442" cy="2348609"/>
            </a:xfrm>
            <a:prstGeom prst="parallelogram">
              <a:avLst>
                <a:gd name="adj" fmla="val 76030"/>
              </a:avLst>
            </a:prstGeom>
          </p:spPr>
        </p:pic>
        <p:pic>
          <p:nvPicPr>
            <p:cNvPr id="6" name="Picture 4" descr="붓 아이콘 - 무료 다운로드, PNG 및 벡터">
              <a:extLst>
                <a:ext uri="{FF2B5EF4-FFF2-40B4-BE49-F238E27FC236}">
                  <a16:creationId xmlns:a16="http://schemas.microsoft.com/office/drawing/2014/main" id="{12B0F0F2-C4A2-7ED2-EE29-13E73E2F2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82491" y="4136520"/>
              <a:ext cx="660450" cy="67488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연결선 68">
              <a:extLst>
                <a:ext uri="{FF2B5EF4-FFF2-40B4-BE49-F238E27FC236}">
                  <a16:creationId xmlns:a16="http://schemas.microsoft.com/office/drawing/2014/main" id="{8B897C2D-4E03-6CCE-5817-3170C4CF9BAB}"/>
                </a:ext>
              </a:extLst>
            </p:cNvPr>
            <p:cNvCxnSpPr>
              <a:cxnSpLocks/>
            </p:cNvCxnSpPr>
            <p:nvPr/>
          </p:nvCxnSpPr>
          <p:spPr>
            <a:xfrm flipH="1">
              <a:off x="4834241" y="3429000"/>
              <a:ext cx="1785831" cy="2348609"/>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grpSp>
      <p:pic>
        <p:nvPicPr>
          <p:cNvPr id="8" name="Picture 10" descr="화질 개선 이미지 일러스트 고화질화 AI [Photo Refiner] | cre8tiveAI">
            <a:extLst>
              <a:ext uri="{FF2B5EF4-FFF2-40B4-BE49-F238E27FC236}">
                <a16:creationId xmlns:a16="http://schemas.microsoft.com/office/drawing/2014/main" id="{726152AE-4310-95FA-40EE-68DDE8558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5737" y="2201011"/>
            <a:ext cx="2084916" cy="12608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B6BBF7-7BB2-9773-1115-ED8729744209}"/>
              </a:ext>
            </a:extLst>
          </p:cNvPr>
          <p:cNvSpPr txBox="1"/>
          <p:nvPr/>
        </p:nvSpPr>
        <p:spPr>
          <a:xfrm>
            <a:off x="1265678" y="1708704"/>
            <a:ext cx="1847750" cy="338554"/>
          </a:xfrm>
          <a:prstGeom prst="rect">
            <a:avLst/>
          </a:prstGeom>
          <a:noFill/>
        </p:spPr>
        <p:txBody>
          <a:bodyPr wrap="none" rtlCol="0">
            <a:spAutoFit/>
          </a:bodyPr>
          <a:lstStyle/>
          <a:p>
            <a:pPr algn="ctr"/>
            <a:r>
              <a:rPr lang="en-US" altLang="ko-KR" sz="1600" b="1">
                <a:latin typeface="+mn-ea"/>
              </a:rPr>
              <a:t>Super Resolution</a:t>
            </a:r>
            <a:endParaRPr lang="ko-KR" altLang="en-US" sz="1600" b="1">
              <a:latin typeface="+mn-ea"/>
            </a:endParaRPr>
          </a:p>
        </p:txBody>
      </p:sp>
      <p:sp>
        <p:nvSpPr>
          <p:cNvPr id="10" name="화살표: 오른쪽으로 구부러짐 93">
            <a:extLst>
              <a:ext uri="{FF2B5EF4-FFF2-40B4-BE49-F238E27FC236}">
                <a16:creationId xmlns:a16="http://schemas.microsoft.com/office/drawing/2014/main" id="{452AC1F3-B84D-901B-6599-B9133978780F}"/>
              </a:ext>
            </a:extLst>
          </p:cNvPr>
          <p:cNvSpPr/>
          <p:nvPr/>
        </p:nvSpPr>
        <p:spPr>
          <a:xfrm>
            <a:off x="3500995" y="4613564"/>
            <a:ext cx="576718" cy="1264778"/>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11" name="직선 연결선 94">
            <a:extLst>
              <a:ext uri="{FF2B5EF4-FFF2-40B4-BE49-F238E27FC236}">
                <a16:creationId xmlns:a16="http://schemas.microsoft.com/office/drawing/2014/main" id="{34E23BBA-465D-2DAF-96CE-E92BCE74A83F}"/>
              </a:ext>
            </a:extLst>
          </p:cNvPr>
          <p:cNvCxnSpPr>
            <a:cxnSpLocks/>
          </p:cNvCxnSpPr>
          <p:nvPr/>
        </p:nvCxnSpPr>
        <p:spPr>
          <a:xfrm flipH="1">
            <a:off x="1003724" y="3972853"/>
            <a:ext cx="10173706" cy="88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69">
            <a:extLst>
              <a:ext uri="{FF2B5EF4-FFF2-40B4-BE49-F238E27FC236}">
                <a16:creationId xmlns:a16="http://schemas.microsoft.com/office/drawing/2014/main" id="{E5E9EA9A-8A09-E51F-0D58-9C26B3D07807}"/>
              </a:ext>
            </a:extLst>
          </p:cNvPr>
          <p:cNvCxnSpPr>
            <a:cxnSpLocks/>
          </p:cNvCxnSpPr>
          <p:nvPr/>
        </p:nvCxnSpPr>
        <p:spPr>
          <a:xfrm flipH="1">
            <a:off x="3808969" y="1890071"/>
            <a:ext cx="3717" cy="1771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F063F1-46EE-A8D0-3CD8-7D772F1C46DB}"/>
              </a:ext>
            </a:extLst>
          </p:cNvPr>
          <p:cNvSpPr txBox="1"/>
          <p:nvPr/>
        </p:nvSpPr>
        <p:spPr>
          <a:xfrm>
            <a:off x="5744115" y="1708704"/>
            <a:ext cx="4123245" cy="338554"/>
          </a:xfrm>
          <a:prstGeom prst="rect">
            <a:avLst/>
          </a:prstGeom>
          <a:noFill/>
        </p:spPr>
        <p:txBody>
          <a:bodyPr wrap="none" rtlCol="0">
            <a:spAutoFit/>
          </a:bodyPr>
          <a:lstStyle/>
          <a:p>
            <a:pPr algn="ctr"/>
            <a:r>
              <a:rPr lang="en-US" altLang="ko-KR" sz="1600" b="1">
                <a:latin typeface="+mn-ea"/>
              </a:rPr>
              <a:t>Image Restoration Results of Testworks </a:t>
            </a:r>
            <a:endParaRPr lang="ko-KR" altLang="en-US" sz="1600" b="1">
              <a:latin typeface="+mn-ea"/>
            </a:endParaRPr>
          </a:p>
        </p:txBody>
      </p:sp>
      <p:sp>
        <p:nvSpPr>
          <p:cNvPr id="14" name="TextBox 13">
            <a:extLst>
              <a:ext uri="{FF2B5EF4-FFF2-40B4-BE49-F238E27FC236}">
                <a16:creationId xmlns:a16="http://schemas.microsoft.com/office/drawing/2014/main" id="{CEF4BA68-9B5A-A505-4DC6-33493D9284AF}"/>
              </a:ext>
            </a:extLst>
          </p:cNvPr>
          <p:cNvSpPr txBox="1"/>
          <p:nvPr/>
        </p:nvSpPr>
        <p:spPr>
          <a:xfrm>
            <a:off x="5555470" y="4034250"/>
            <a:ext cx="4180183" cy="338554"/>
          </a:xfrm>
          <a:prstGeom prst="rect">
            <a:avLst/>
          </a:prstGeom>
          <a:noFill/>
        </p:spPr>
        <p:txBody>
          <a:bodyPr wrap="none" rtlCol="0">
            <a:spAutoFit/>
          </a:bodyPr>
          <a:lstStyle/>
          <a:p>
            <a:pPr algn="ctr"/>
            <a:r>
              <a:rPr lang="en-US" altLang="ko-KR" sz="1600" b="1">
                <a:latin typeface="+mn-ea"/>
              </a:rPr>
              <a:t>Image Colorization Results of Testworks </a:t>
            </a:r>
            <a:endParaRPr lang="ko-KR" altLang="en-US" sz="1600" b="1">
              <a:latin typeface="+mn-ea"/>
            </a:endParaRPr>
          </a:p>
        </p:txBody>
      </p:sp>
      <p:pic>
        <p:nvPicPr>
          <p:cNvPr id="15" name="Picture 18">
            <a:extLst>
              <a:ext uri="{FF2B5EF4-FFF2-40B4-BE49-F238E27FC236}">
                <a16:creationId xmlns:a16="http://schemas.microsoft.com/office/drawing/2014/main" id="{41501128-254A-6248-E913-120E16AD310E}"/>
              </a:ext>
            </a:extLst>
          </p:cNvPr>
          <p:cNvPicPr>
            <a:picLocks noChangeAspect="1"/>
          </p:cNvPicPr>
          <p:nvPr/>
        </p:nvPicPr>
        <p:blipFill>
          <a:blip r:embed="rId6"/>
          <a:stretch>
            <a:fillRect/>
          </a:stretch>
        </p:blipFill>
        <p:spPr>
          <a:xfrm>
            <a:off x="4464848" y="2051074"/>
            <a:ext cx="3320921" cy="1630907"/>
          </a:xfrm>
          <a:prstGeom prst="rect">
            <a:avLst/>
          </a:prstGeom>
        </p:spPr>
      </p:pic>
      <p:pic>
        <p:nvPicPr>
          <p:cNvPr id="16" name="Picture 19">
            <a:extLst>
              <a:ext uri="{FF2B5EF4-FFF2-40B4-BE49-F238E27FC236}">
                <a16:creationId xmlns:a16="http://schemas.microsoft.com/office/drawing/2014/main" id="{E7E4F815-04A1-7A57-20B5-D98C9D236C76}"/>
              </a:ext>
            </a:extLst>
          </p:cNvPr>
          <p:cNvPicPr>
            <a:picLocks noChangeAspect="1"/>
          </p:cNvPicPr>
          <p:nvPr/>
        </p:nvPicPr>
        <p:blipFill>
          <a:blip r:embed="rId7"/>
          <a:stretch>
            <a:fillRect/>
          </a:stretch>
        </p:blipFill>
        <p:spPr>
          <a:xfrm>
            <a:off x="7836316" y="2041153"/>
            <a:ext cx="3164711" cy="1637900"/>
          </a:xfrm>
          <a:prstGeom prst="rect">
            <a:avLst/>
          </a:prstGeom>
        </p:spPr>
      </p:pic>
      <p:sp>
        <p:nvSpPr>
          <p:cNvPr id="17" name="TextBox 16">
            <a:extLst>
              <a:ext uri="{FF2B5EF4-FFF2-40B4-BE49-F238E27FC236}">
                <a16:creationId xmlns:a16="http://schemas.microsoft.com/office/drawing/2014/main" id="{2287E903-918B-8802-D0B9-F3CD5047ED8F}"/>
              </a:ext>
            </a:extLst>
          </p:cNvPr>
          <p:cNvSpPr txBox="1"/>
          <p:nvPr/>
        </p:nvSpPr>
        <p:spPr>
          <a:xfrm>
            <a:off x="4452664" y="3728896"/>
            <a:ext cx="3224070" cy="215444"/>
          </a:xfrm>
          <a:prstGeom prst="rect">
            <a:avLst/>
          </a:prstGeom>
          <a:noFill/>
        </p:spPr>
        <p:txBody>
          <a:bodyPr wrap="square" lIns="91440" tIns="45720" rIns="91440" bIns="45720" anchor="t">
            <a:spAutoFit/>
          </a:bodyPr>
          <a:lstStyle/>
          <a:p>
            <a:pPr algn="ctr"/>
            <a:r>
              <a:rPr lang="en-US" altLang="ko-KR" sz="800">
                <a:solidFill>
                  <a:schemeClr val="bg1">
                    <a:lumMod val="75000"/>
                  </a:schemeClr>
                </a:solidFill>
                <a:ea typeface="맑은 고딕"/>
              </a:rPr>
              <a:t>Source : </a:t>
            </a:r>
            <a:r>
              <a:rPr lang="en-US" altLang="ko-KR" sz="800" err="1">
                <a:solidFill>
                  <a:schemeClr val="bg1">
                    <a:lumMod val="75000"/>
                  </a:schemeClr>
                </a:solidFill>
                <a:ea typeface="맑은 고딕"/>
              </a:rPr>
              <a:t>오윤아</a:t>
            </a:r>
            <a:r>
              <a:rPr lang="en-US" altLang="ko-KR" sz="800">
                <a:solidFill>
                  <a:schemeClr val="bg1">
                    <a:lumMod val="75000"/>
                  </a:schemeClr>
                </a:solidFill>
                <a:ea typeface="맑은 고딕"/>
              </a:rPr>
              <a:t> (</a:t>
            </a:r>
            <a:r>
              <a:rPr lang="en-US" altLang="ko-KR" sz="800" err="1">
                <a:solidFill>
                  <a:schemeClr val="bg1">
                    <a:lumMod val="75000"/>
                  </a:schemeClr>
                </a:solidFill>
                <a:ea typeface="맑은 고딕"/>
              </a:rPr>
              <a:t>드라마</a:t>
            </a:r>
            <a:r>
              <a:rPr lang="en-US" altLang="ko-KR" sz="800">
                <a:solidFill>
                  <a:schemeClr val="bg1">
                    <a:lumMod val="75000"/>
                  </a:schemeClr>
                </a:solidFill>
                <a:ea typeface="맑은 고딕"/>
              </a:rPr>
              <a:t> </a:t>
            </a:r>
            <a:r>
              <a:rPr lang="en-US" altLang="ko-KR" sz="800" err="1">
                <a:solidFill>
                  <a:schemeClr val="bg1">
                    <a:lumMod val="75000"/>
                  </a:schemeClr>
                </a:solidFill>
                <a:ea typeface="맑은 고딕"/>
              </a:rPr>
              <a:t>신과의</a:t>
            </a:r>
            <a:r>
              <a:rPr lang="en-US" altLang="ko-KR" sz="800">
                <a:solidFill>
                  <a:schemeClr val="bg1">
                    <a:lumMod val="75000"/>
                  </a:schemeClr>
                </a:solidFill>
                <a:ea typeface="맑은 고딕"/>
              </a:rPr>
              <a:t> </a:t>
            </a:r>
            <a:r>
              <a:rPr lang="en-US" altLang="ko-KR" sz="800" err="1">
                <a:solidFill>
                  <a:schemeClr val="bg1">
                    <a:lumMod val="75000"/>
                  </a:schemeClr>
                </a:solidFill>
                <a:ea typeface="맑은 고딕"/>
              </a:rPr>
              <a:t>약속</a:t>
            </a:r>
            <a:r>
              <a:rPr lang="en-US" altLang="ko-KR" sz="800">
                <a:solidFill>
                  <a:schemeClr val="bg1">
                    <a:lumMod val="75000"/>
                  </a:schemeClr>
                </a:solidFill>
                <a:ea typeface="맑은 고딕"/>
              </a:rPr>
              <a:t> 중)</a:t>
            </a:r>
            <a:endParaRPr lang="en-US" altLang="ko-KR" sz="800">
              <a:solidFill>
                <a:schemeClr val="bg1">
                  <a:lumMod val="75000"/>
                </a:schemeClr>
              </a:solidFill>
              <a:ea typeface="맑은 고딕"/>
              <a:cs typeface="Calibri"/>
            </a:endParaRPr>
          </a:p>
        </p:txBody>
      </p:sp>
      <p:grpSp>
        <p:nvGrpSpPr>
          <p:cNvPr id="18" name="Group 17">
            <a:extLst>
              <a:ext uri="{FF2B5EF4-FFF2-40B4-BE49-F238E27FC236}">
                <a16:creationId xmlns:a16="http://schemas.microsoft.com/office/drawing/2014/main" id="{A206D759-F3E9-C848-0164-0F92AAFADB7E}"/>
              </a:ext>
            </a:extLst>
          </p:cNvPr>
          <p:cNvGrpSpPr/>
          <p:nvPr/>
        </p:nvGrpSpPr>
        <p:grpSpPr>
          <a:xfrm>
            <a:off x="4526606" y="4356323"/>
            <a:ext cx="6441820" cy="1897737"/>
            <a:chOff x="4092879" y="4038697"/>
            <a:chExt cx="5998915" cy="2168979"/>
          </a:xfrm>
        </p:grpSpPr>
        <p:pic>
          <p:nvPicPr>
            <p:cNvPr id="19" name="그림 87" descr="플레이트, 피자, 음식, 그릇이(가) 표시된 사진&#10;&#10;자동 생성된 설명">
              <a:extLst>
                <a:ext uri="{FF2B5EF4-FFF2-40B4-BE49-F238E27FC236}">
                  <a16:creationId xmlns:a16="http://schemas.microsoft.com/office/drawing/2014/main" id="{78B75041-7D4A-4AF0-A3F8-B862EDB1780A}"/>
                </a:ext>
              </a:extLst>
            </p:cNvPr>
            <p:cNvPicPr>
              <a:picLocks noChangeAspect="1"/>
            </p:cNvPicPr>
            <p:nvPr/>
          </p:nvPicPr>
          <p:blipFill rotWithShape="1">
            <a:blip r:embed="rId8">
              <a:extLst>
                <a:ext uri="{28A0092B-C50C-407E-A947-70E740481C1C}">
                  <a14:useLocalDpi xmlns:a14="http://schemas.microsoft.com/office/drawing/2010/main" val="0"/>
                </a:ext>
              </a:extLst>
            </a:blip>
            <a:srcRect l="15655"/>
            <a:stretch/>
          </p:blipFill>
          <p:spPr>
            <a:xfrm>
              <a:off x="6271154" y="4043347"/>
              <a:ext cx="1654514" cy="1042415"/>
            </a:xfrm>
            <a:prstGeom prst="rect">
              <a:avLst/>
            </a:prstGeom>
          </p:spPr>
        </p:pic>
        <p:pic>
          <p:nvPicPr>
            <p:cNvPr id="20" name="그림 88" descr="산, 하늘, 실외, 자연이(가) 표시된 사진&#10;&#10;자동 생성된 설명">
              <a:extLst>
                <a:ext uri="{FF2B5EF4-FFF2-40B4-BE49-F238E27FC236}">
                  <a16:creationId xmlns:a16="http://schemas.microsoft.com/office/drawing/2014/main" id="{039A4E64-D1FD-9236-1C8C-BB2CB4E67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2879" y="4038697"/>
              <a:ext cx="1654514" cy="1040254"/>
            </a:xfrm>
            <a:prstGeom prst="rect">
              <a:avLst/>
            </a:prstGeom>
          </p:spPr>
        </p:pic>
        <p:pic>
          <p:nvPicPr>
            <p:cNvPr id="21" name="그림 89" descr="음식, 플레이트, 그릇, 얇게썬이(가) 표시된 사진&#10;&#10;자동 생성된 설명">
              <a:extLst>
                <a:ext uri="{FF2B5EF4-FFF2-40B4-BE49-F238E27FC236}">
                  <a16:creationId xmlns:a16="http://schemas.microsoft.com/office/drawing/2014/main" id="{FCE35425-3423-0CF0-D8B7-407641450B20}"/>
                </a:ext>
              </a:extLst>
            </p:cNvPr>
            <p:cNvPicPr>
              <a:picLocks noChangeAspect="1"/>
            </p:cNvPicPr>
            <p:nvPr/>
          </p:nvPicPr>
          <p:blipFill rotWithShape="1">
            <a:blip r:embed="rId10">
              <a:extLst>
                <a:ext uri="{28A0092B-C50C-407E-A947-70E740481C1C}">
                  <a14:useLocalDpi xmlns:a14="http://schemas.microsoft.com/office/drawing/2010/main" val="0"/>
                </a:ext>
              </a:extLst>
            </a:blip>
            <a:srcRect l="15655"/>
            <a:stretch/>
          </p:blipFill>
          <p:spPr>
            <a:xfrm>
              <a:off x="6271154" y="5165261"/>
              <a:ext cx="1654514" cy="1042415"/>
            </a:xfrm>
            <a:prstGeom prst="rect">
              <a:avLst/>
            </a:prstGeom>
          </p:spPr>
        </p:pic>
        <p:pic>
          <p:nvPicPr>
            <p:cNvPr id="22" name="그림 90" descr="실외, 사람, 나무, 바위이(가) 표시된 사진&#10;&#10;자동 생성된 설명">
              <a:extLst>
                <a:ext uri="{FF2B5EF4-FFF2-40B4-BE49-F238E27FC236}">
                  <a16:creationId xmlns:a16="http://schemas.microsoft.com/office/drawing/2014/main" id="{B1CBAA1D-C9D0-0C72-F822-89C0EBD3C7F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7279" y="4039536"/>
              <a:ext cx="1654515" cy="1039415"/>
            </a:xfrm>
            <a:prstGeom prst="rect">
              <a:avLst/>
            </a:prstGeom>
          </p:spPr>
        </p:pic>
        <p:pic>
          <p:nvPicPr>
            <p:cNvPr id="23" name="그림 91" descr="나무, 실외, 사람, 바위이(가) 표시된 사진&#10;&#10;자동 생성된 설명">
              <a:extLst>
                <a:ext uri="{FF2B5EF4-FFF2-40B4-BE49-F238E27FC236}">
                  <a16:creationId xmlns:a16="http://schemas.microsoft.com/office/drawing/2014/main" id="{7B7B0010-4D1C-174F-29C1-5A2A87AF0F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7279" y="5168261"/>
              <a:ext cx="1654514" cy="1039415"/>
            </a:xfrm>
            <a:prstGeom prst="rect">
              <a:avLst/>
            </a:prstGeom>
          </p:spPr>
        </p:pic>
        <p:pic>
          <p:nvPicPr>
            <p:cNvPr id="24" name="그림 92" descr="산, 하늘, 실외, 자연이(가) 표시된 사진&#10;&#10;자동 생성된 설명">
              <a:extLst>
                <a:ext uri="{FF2B5EF4-FFF2-40B4-BE49-F238E27FC236}">
                  <a16:creationId xmlns:a16="http://schemas.microsoft.com/office/drawing/2014/main" id="{DB548604-1B99-F4B2-1ED5-13439071B8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02691" y="5167422"/>
              <a:ext cx="1654513" cy="1040254"/>
            </a:xfrm>
            <a:prstGeom prst="rect">
              <a:avLst/>
            </a:prstGeom>
          </p:spPr>
        </p:pic>
      </p:grpSp>
      <p:sp>
        <p:nvSpPr>
          <p:cNvPr id="25" name="Title 1">
            <a:extLst>
              <a:ext uri="{FF2B5EF4-FFF2-40B4-BE49-F238E27FC236}">
                <a16:creationId xmlns:a16="http://schemas.microsoft.com/office/drawing/2014/main" id="{71ACCB1F-FB9B-F3A1-0F50-BEB206BFDD3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t>AI </a:t>
            </a:r>
            <a:r>
              <a:rPr lang="ko-KR" altLang="en-US" dirty="0"/>
              <a:t>적용의 예</a:t>
            </a:r>
            <a:r>
              <a:rPr lang="en-US" altLang="ko-KR" dirty="0"/>
              <a:t>:</a:t>
            </a:r>
            <a:r>
              <a:rPr lang="ko-KR" altLang="en-US" dirty="0"/>
              <a:t> 이미지 전 처리</a:t>
            </a:r>
            <a:endParaRPr lang="en-US" dirty="0"/>
          </a:p>
        </p:txBody>
      </p:sp>
    </p:spTree>
    <p:extLst>
      <p:ext uri="{BB962C8B-B14F-4D97-AF65-F5344CB8AC3E}">
        <p14:creationId xmlns:p14="http://schemas.microsoft.com/office/powerpoint/2010/main" val="78917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Blue screen of death - Wikipedia">
            <a:extLst>
              <a:ext uri="{FF2B5EF4-FFF2-40B4-BE49-F238E27FC236}">
                <a16:creationId xmlns:a16="http://schemas.microsoft.com/office/drawing/2014/main" id="{BC483E84-5D8A-06F1-FB79-1708EC910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4946"/>
            <a:ext cx="8078930" cy="45443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5E100894-6448-3BFA-1E4D-843E6A880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930" y="1464946"/>
            <a:ext cx="4113071" cy="422857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DB914C8-B383-B353-D55F-6041966838DD}"/>
              </a:ext>
            </a:extLst>
          </p:cNvPr>
          <p:cNvSpPr txBox="1">
            <a:spLocks/>
          </p:cNvSpPr>
          <p:nvPr/>
        </p:nvSpPr>
        <p:spPr>
          <a:xfrm>
            <a:off x="3741420" y="103568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p>
        </p:txBody>
      </p:sp>
      <p:sp>
        <p:nvSpPr>
          <p:cNvPr id="5" name="직사각형 4">
            <a:extLst>
              <a:ext uri="{FF2B5EF4-FFF2-40B4-BE49-F238E27FC236}">
                <a16:creationId xmlns:a16="http://schemas.microsoft.com/office/drawing/2014/main" id="{D99E2AE8-BAA7-81FA-F0A4-85D2E5F8ACD5}"/>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0BF6A14B-B854-A21C-E86A-7B2CED457A3E}"/>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9B7DD91E-7852-0C48-B8E3-76B738207F6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F375DB7F-E6E5-3A61-F323-50811EBF6062}"/>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a:t>
            </a:r>
          </a:p>
        </p:txBody>
      </p:sp>
      <p:sp>
        <p:nvSpPr>
          <p:cNvPr id="9" name="직사각형 8">
            <a:extLst>
              <a:ext uri="{FF2B5EF4-FFF2-40B4-BE49-F238E27FC236}">
                <a16:creationId xmlns:a16="http://schemas.microsoft.com/office/drawing/2014/main" id="{6D3E22ED-4C66-7620-9B7C-DDE21CDE0C79}"/>
              </a:ext>
            </a:extLst>
          </p:cNvPr>
          <p:cNvSpPr/>
          <p:nvPr/>
        </p:nvSpPr>
        <p:spPr>
          <a:xfrm>
            <a:off x="1143000" y="623458"/>
            <a:ext cx="4430486"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두가지 버그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선택을 한다면</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p>
        </p:txBody>
      </p:sp>
    </p:spTree>
    <p:extLst>
      <p:ext uri="{BB962C8B-B14F-4D97-AF65-F5344CB8AC3E}">
        <p14:creationId xmlns:p14="http://schemas.microsoft.com/office/powerpoint/2010/main" val="1362394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1BCC6-83CC-22D3-9D88-CA5F67A42C6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t>AI </a:t>
            </a:r>
            <a:r>
              <a:rPr lang="ko-KR" altLang="en-US" dirty="0"/>
              <a:t>적용의 예</a:t>
            </a:r>
            <a:r>
              <a:rPr lang="en-US" altLang="ko-KR" dirty="0"/>
              <a:t>:</a:t>
            </a:r>
            <a:r>
              <a:rPr lang="ko-KR" altLang="en-US" dirty="0"/>
              <a:t> </a:t>
            </a:r>
            <a:r>
              <a:rPr lang="en-US" altLang="ko-KR" dirty="0"/>
              <a:t>GAN</a:t>
            </a:r>
            <a:r>
              <a:rPr lang="ko-KR" altLang="en-US" dirty="0"/>
              <a:t>을 이용한 이미지 생성</a:t>
            </a:r>
            <a:endParaRPr lang="en-US" dirty="0"/>
          </a:p>
        </p:txBody>
      </p:sp>
      <p:sp>
        <p:nvSpPr>
          <p:cNvPr id="3" name="TextBox 2">
            <a:extLst>
              <a:ext uri="{FF2B5EF4-FFF2-40B4-BE49-F238E27FC236}">
                <a16:creationId xmlns:a16="http://schemas.microsoft.com/office/drawing/2014/main" id="{B6CDF5B2-0B64-1F8F-1F64-525E933D7BFF}"/>
              </a:ext>
            </a:extLst>
          </p:cNvPr>
          <p:cNvSpPr txBox="1"/>
          <p:nvPr/>
        </p:nvSpPr>
        <p:spPr>
          <a:xfrm>
            <a:off x="773827" y="4013010"/>
            <a:ext cx="2108269"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600" b="1">
                <a:latin typeface="+mn-ea"/>
              </a:rPr>
              <a:t>Domain Adaptation</a:t>
            </a:r>
            <a:endParaRPr lang="ko-KR" altLang="en-US" sz="1600" b="1">
              <a:latin typeface="+mn-ea"/>
            </a:endParaRPr>
          </a:p>
        </p:txBody>
      </p:sp>
      <p:sp>
        <p:nvSpPr>
          <p:cNvPr id="4" name="화살표: 오른쪽으로 구부러짐 4">
            <a:extLst>
              <a:ext uri="{FF2B5EF4-FFF2-40B4-BE49-F238E27FC236}">
                <a16:creationId xmlns:a16="http://schemas.microsoft.com/office/drawing/2014/main" id="{8B31AE9C-1E7E-A84A-66B6-74D2CA09F0CD}"/>
              </a:ext>
            </a:extLst>
          </p:cNvPr>
          <p:cNvSpPr/>
          <p:nvPr/>
        </p:nvSpPr>
        <p:spPr>
          <a:xfrm>
            <a:off x="3346614" y="4544352"/>
            <a:ext cx="470722" cy="1057642"/>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cxnSp>
        <p:nvCxnSpPr>
          <p:cNvPr id="5" name="직선 연결선 5">
            <a:extLst>
              <a:ext uri="{FF2B5EF4-FFF2-40B4-BE49-F238E27FC236}">
                <a16:creationId xmlns:a16="http://schemas.microsoft.com/office/drawing/2014/main" id="{8B6539F8-5122-5F25-F49C-4982E96D9423}"/>
              </a:ext>
            </a:extLst>
          </p:cNvPr>
          <p:cNvCxnSpPr>
            <a:cxnSpLocks/>
          </p:cNvCxnSpPr>
          <p:nvPr/>
        </p:nvCxnSpPr>
        <p:spPr>
          <a:xfrm flipH="1">
            <a:off x="880290" y="3864475"/>
            <a:ext cx="104052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766A7D5-4B37-D647-5990-1AD52B035C0C}"/>
              </a:ext>
            </a:extLst>
          </p:cNvPr>
          <p:cNvSpPr txBox="1"/>
          <p:nvPr/>
        </p:nvSpPr>
        <p:spPr>
          <a:xfrm>
            <a:off x="888571" y="5748902"/>
            <a:ext cx="442750" cy="2616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100" b="1">
                <a:latin typeface="+mn-ea"/>
              </a:rPr>
              <a:t>Day</a:t>
            </a:r>
            <a:endParaRPr lang="ko-KR" altLang="en-US" sz="1100" b="1">
              <a:latin typeface="+mn-ea"/>
            </a:endParaRPr>
          </a:p>
        </p:txBody>
      </p:sp>
      <p:sp>
        <p:nvSpPr>
          <p:cNvPr id="7" name="TextBox 6">
            <a:extLst>
              <a:ext uri="{FF2B5EF4-FFF2-40B4-BE49-F238E27FC236}">
                <a16:creationId xmlns:a16="http://schemas.microsoft.com/office/drawing/2014/main" id="{28D97E4B-C878-68B5-B7E3-FC4F4985DECF}"/>
              </a:ext>
            </a:extLst>
          </p:cNvPr>
          <p:cNvSpPr txBox="1"/>
          <p:nvPr/>
        </p:nvSpPr>
        <p:spPr>
          <a:xfrm>
            <a:off x="2249574" y="5748902"/>
            <a:ext cx="562976" cy="2616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100" b="1">
                <a:latin typeface="+mn-ea"/>
              </a:rPr>
              <a:t>Night</a:t>
            </a:r>
            <a:endParaRPr lang="ko-KR" altLang="en-US" sz="1100" b="1">
              <a:latin typeface="+mn-ea"/>
            </a:endParaRPr>
          </a:p>
        </p:txBody>
      </p:sp>
      <p:cxnSp>
        <p:nvCxnSpPr>
          <p:cNvPr id="8" name="직선 화살표 연결선 8">
            <a:extLst>
              <a:ext uri="{FF2B5EF4-FFF2-40B4-BE49-F238E27FC236}">
                <a16:creationId xmlns:a16="http://schemas.microsoft.com/office/drawing/2014/main" id="{3E69D4FB-9D90-5B05-DB68-95B74CB294F8}"/>
              </a:ext>
            </a:extLst>
          </p:cNvPr>
          <p:cNvCxnSpPr>
            <a:cxnSpLocks/>
          </p:cNvCxnSpPr>
          <p:nvPr/>
        </p:nvCxnSpPr>
        <p:spPr>
          <a:xfrm>
            <a:off x="1428893" y="5869739"/>
            <a:ext cx="7582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그림 9" descr="텍스트, 도로, 실외, 거리이(가) 표시된 사진&#10;&#10;자동 생성된 설명">
            <a:extLst>
              <a:ext uri="{FF2B5EF4-FFF2-40B4-BE49-F238E27FC236}">
                <a16:creationId xmlns:a16="http://schemas.microsoft.com/office/drawing/2014/main" id="{F0566A41-78FD-CA13-E60A-EC0281669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688" y="3991597"/>
            <a:ext cx="1694643" cy="1057642"/>
          </a:xfrm>
          <a:prstGeom prst="rect">
            <a:avLst/>
          </a:prstGeom>
        </p:spPr>
      </p:pic>
      <p:pic>
        <p:nvPicPr>
          <p:cNvPr id="10" name="그림 10" descr="실외, 거리, 밤, 도시이(가) 표시된 사진&#10;&#10;자동 생성된 설명">
            <a:extLst>
              <a:ext uri="{FF2B5EF4-FFF2-40B4-BE49-F238E27FC236}">
                <a16:creationId xmlns:a16="http://schemas.microsoft.com/office/drawing/2014/main" id="{85C68D1F-0123-878D-8EF6-11A2B6F70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981" y="5156848"/>
            <a:ext cx="1694643" cy="1057642"/>
          </a:xfrm>
          <a:prstGeom prst="rect">
            <a:avLst/>
          </a:prstGeom>
        </p:spPr>
      </p:pic>
      <p:pic>
        <p:nvPicPr>
          <p:cNvPr id="11" name="그림 11" descr="텍스트, 실외, 도로, 길이(가) 표시된 사진&#10;&#10;자동 생성된 설명">
            <a:extLst>
              <a:ext uri="{FF2B5EF4-FFF2-40B4-BE49-F238E27FC236}">
                <a16:creationId xmlns:a16="http://schemas.microsoft.com/office/drawing/2014/main" id="{F6DDF551-A1F1-4CB7-0C11-B0A57D394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696" y="3991597"/>
            <a:ext cx="1694643" cy="1057642"/>
          </a:xfrm>
          <a:prstGeom prst="rect">
            <a:avLst/>
          </a:prstGeom>
        </p:spPr>
      </p:pic>
      <p:pic>
        <p:nvPicPr>
          <p:cNvPr id="12" name="그림 12" descr="거리, 길, 도로, 밤하늘이(가) 표시된 사진&#10;&#10;자동 생성된 설명">
            <a:extLst>
              <a:ext uri="{FF2B5EF4-FFF2-40B4-BE49-F238E27FC236}">
                <a16:creationId xmlns:a16="http://schemas.microsoft.com/office/drawing/2014/main" id="{936F3905-0FDC-A0F0-6596-8B2A56C12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8631" y="5156848"/>
            <a:ext cx="1694643" cy="1057642"/>
          </a:xfrm>
          <a:prstGeom prst="rect">
            <a:avLst/>
          </a:prstGeom>
        </p:spPr>
      </p:pic>
      <p:sp>
        <p:nvSpPr>
          <p:cNvPr id="13" name="TextBox 12">
            <a:extLst>
              <a:ext uri="{FF2B5EF4-FFF2-40B4-BE49-F238E27FC236}">
                <a16:creationId xmlns:a16="http://schemas.microsoft.com/office/drawing/2014/main" id="{C92732D8-D12B-106F-93A7-B73A6244A937}"/>
              </a:ext>
            </a:extLst>
          </p:cNvPr>
          <p:cNvSpPr txBox="1"/>
          <p:nvPr/>
        </p:nvSpPr>
        <p:spPr>
          <a:xfrm>
            <a:off x="838919" y="3312941"/>
            <a:ext cx="2373020"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ko-KR" altLang="en-US" sz="1200" b="1" dirty="0">
                <a:latin typeface="+mn-ea"/>
              </a:rPr>
              <a:t>게임 이미지 현실화 </a:t>
            </a:r>
          </a:p>
        </p:txBody>
      </p:sp>
      <p:sp>
        <p:nvSpPr>
          <p:cNvPr id="14" name="TextBox 13">
            <a:extLst>
              <a:ext uri="{FF2B5EF4-FFF2-40B4-BE49-F238E27FC236}">
                <a16:creationId xmlns:a16="http://schemas.microsoft.com/office/drawing/2014/main" id="{5A148250-3ED0-657A-4E0A-434AD4FF3145}"/>
              </a:ext>
            </a:extLst>
          </p:cNvPr>
          <p:cNvSpPr txBox="1"/>
          <p:nvPr/>
        </p:nvSpPr>
        <p:spPr>
          <a:xfrm>
            <a:off x="819249" y="1447335"/>
            <a:ext cx="2108269"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ko-KR" altLang="en-US" sz="1600" b="1" dirty="0">
                <a:latin typeface="+mn-ea"/>
              </a:rPr>
              <a:t>가상 이미지의 </a:t>
            </a:r>
            <a:endParaRPr lang="en-US" altLang="ko-KR" sz="1600" b="1" dirty="0">
              <a:latin typeface="+mn-ea"/>
            </a:endParaRPr>
          </a:p>
          <a:p>
            <a:pPr algn="ctr"/>
            <a:r>
              <a:rPr lang="en-US" altLang="ko-KR" sz="1600" b="1" dirty="0">
                <a:latin typeface="+mn-ea"/>
              </a:rPr>
              <a:t>Domain Adaptation</a:t>
            </a:r>
            <a:endParaRPr lang="ko-KR" altLang="en-US" sz="1600" b="1" dirty="0">
              <a:latin typeface="+mn-ea"/>
            </a:endParaRPr>
          </a:p>
        </p:txBody>
      </p:sp>
      <p:pic>
        <p:nvPicPr>
          <p:cNvPr id="15" name="Picture 2" descr="200MB] How to Download Real GTA 5 Latest Version in Android Mobile ||  Download GTA5 in Mobile 2020 - YouTube in 2021 | Gta, Gta 5, Gta 5 mobile">
            <a:extLst>
              <a:ext uri="{FF2B5EF4-FFF2-40B4-BE49-F238E27FC236}">
                <a16:creationId xmlns:a16="http://schemas.microsoft.com/office/drawing/2014/main" id="{C2D030AC-F5E8-3612-0875-49A6E71079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1" b="12681"/>
          <a:stretch/>
        </p:blipFill>
        <p:spPr bwMode="auto">
          <a:xfrm>
            <a:off x="911656" y="2089272"/>
            <a:ext cx="1923456" cy="1205377"/>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으로 구부러짐 18">
            <a:extLst>
              <a:ext uri="{FF2B5EF4-FFF2-40B4-BE49-F238E27FC236}">
                <a16:creationId xmlns:a16="http://schemas.microsoft.com/office/drawing/2014/main" id="{37F70AF4-4383-8238-D000-F170521BC25B}"/>
              </a:ext>
            </a:extLst>
          </p:cNvPr>
          <p:cNvSpPr/>
          <p:nvPr/>
        </p:nvSpPr>
        <p:spPr>
          <a:xfrm>
            <a:off x="3329225" y="2170239"/>
            <a:ext cx="470722" cy="1057642"/>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pic>
        <p:nvPicPr>
          <p:cNvPr id="17" name="그림 19" descr="텍스트, 하늘, 도로, 실외이(가) 표시된 사진&#10;&#10;자동 생성된 설명">
            <a:extLst>
              <a:ext uri="{FF2B5EF4-FFF2-40B4-BE49-F238E27FC236}">
                <a16:creationId xmlns:a16="http://schemas.microsoft.com/office/drawing/2014/main" id="{B7E29E5C-4930-8930-76B9-913BDDF13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4927" y="1695324"/>
            <a:ext cx="2001255" cy="981412"/>
          </a:xfrm>
          <a:prstGeom prst="rect">
            <a:avLst/>
          </a:prstGeom>
        </p:spPr>
      </p:pic>
      <p:pic>
        <p:nvPicPr>
          <p:cNvPr id="18" name="그림 20" descr="텍스트, 하늘, 도로, 실외이(가) 표시된 사진&#10;&#10;자동 생성된 설명">
            <a:extLst>
              <a:ext uri="{FF2B5EF4-FFF2-40B4-BE49-F238E27FC236}">
                <a16:creationId xmlns:a16="http://schemas.microsoft.com/office/drawing/2014/main" id="{16B3F6DF-1207-1EBB-3970-FF800208A9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4928" y="2787305"/>
            <a:ext cx="2001256" cy="981413"/>
          </a:xfrm>
          <a:prstGeom prst="rect">
            <a:avLst/>
          </a:prstGeom>
        </p:spPr>
      </p:pic>
      <p:pic>
        <p:nvPicPr>
          <p:cNvPr id="19" name="그림 21" descr="텍스트, 실외, 도로, 하늘이(가) 표시된 사진&#10;&#10;자동 생성된 설명">
            <a:extLst>
              <a:ext uri="{FF2B5EF4-FFF2-40B4-BE49-F238E27FC236}">
                <a16:creationId xmlns:a16="http://schemas.microsoft.com/office/drawing/2014/main" id="{EEEE49CA-FDEA-B699-616C-2E21D2BC41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2537" y="1695324"/>
            <a:ext cx="2001255" cy="981413"/>
          </a:xfrm>
          <a:prstGeom prst="rect">
            <a:avLst/>
          </a:prstGeom>
        </p:spPr>
      </p:pic>
      <p:pic>
        <p:nvPicPr>
          <p:cNvPr id="20" name="그림 22" descr="텍스트, 하늘, 실외, 도로이(가) 표시된 사진&#10;&#10;자동 생성된 설명">
            <a:extLst>
              <a:ext uri="{FF2B5EF4-FFF2-40B4-BE49-F238E27FC236}">
                <a16:creationId xmlns:a16="http://schemas.microsoft.com/office/drawing/2014/main" id="{128C7CFB-2430-B226-714A-D253D49730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6302" y="1695324"/>
            <a:ext cx="2001255" cy="981413"/>
          </a:xfrm>
          <a:prstGeom prst="rect">
            <a:avLst/>
          </a:prstGeom>
        </p:spPr>
      </p:pic>
      <p:pic>
        <p:nvPicPr>
          <p:cNvPr id="21" name="그림 23" descr="텍스트, 하늘, 도로, 실외이(가) 표시된 사진&#10;&#10;자동 생성된 설명">
            <a:extLst>
              <a:ext uri="{FF2B5EF4-FFF2-40B4-BE49-F238E27FC236}">
                <a16:creationId xmlns:a16="http://schemas.microsoft.com/office/drawing/2014/main" id="{C9AFD189-C009-C51E-F107-DF6D5B7FDF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42537" y="2787305"/>
            <a:ext cx="2001255" cy="981413"/>
          </a:xfrm>
          <a:prstGeom prst="rect">
            <a:avLst/>
          </a:prstGeom>
        </p:spPr>
      </p:pic>
      <p:pic>
        <p:nvPicPr>
          <p:cNvPr id="22" name="그림 24" descr="텍스트, 실외, 나무, 하늘이(가) 표시된 사진&#10;&#10;자동 생성된 설명">
            <a:extLst>
              <a:ext uri="{FF2B5EF4-FFF2-40B4-BE49-F238E27FC236}">
                <a16:creationId xmlns:a16="http://schemas.microsoft.com/office/drawing/2014/main" id="{C05227CE-263B-C8B2-0FA4-55B5F6275E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36302" y="2787305"/>
            <a:ext cx="2001255" cy="981413"/>
          </a:xfrm>
          <a:prstGeom prst="rect">
            <a:avLst/>
          </a:prstGeom>
        </p:spPr>
      </p:pic>
      <p:grpSp>
        <p:nvGrpSpPr>
          <p:cNvPr id="23" name="그룹 25">
            <a:extLst>
              <a:ext uri="{FF2B5EF4-FFF2-40B4-BE49-F238E27FC236}">
                <a16:creationId xmlns:a16="http://schemas.microsoft.com/office/drawing/2014/main" id="{7399FDDE-E508-E112-072C-AFAF5CE700E7}"/>
              </a:ext>
            </a:extLst>
          </p:cNvPr>
          <p:cNvGrpSpPr/>
          <p:nvPr/>
        </p:nvGrpSpPr>
        <p:grpSpPr>
          <a:xfrm>
            <a:off x="899157" y="4431730"/>
            <a:ext cx="2783117" cy="1324411"/>
            <a:chOff x="953172" y="4360902"/>
            <a:chExt cx="3396435" cy="1658947"/>
          </a:xfrm>
        </p:grpSpPr>
        <p:grpSp>
          <p:nvGrpSpPr>
            <p:cNvPr id="24" name="그룹 29">
              <a:extLst>
                <a:ext uri="{FF2B5EF4-FFF2-40B4-BE49-F238E27FC236}">
                  <a16:creationId xmlns:a16="http://schemas.microsoft.com/office/drawing/2014/main" id="{C2904DBF-46EF-35A6-2634-97957F4870EF}"/>
                </a:ext>
              </a:extLst>
            </p:cNvPr>
            <p:cNvGrpSpPr/>
            <p:nvPr/>
          </p:nvGrpSpPr>
          <p:grpSpPr>
            <a:xfrm>
              <a:off x="953172" y="4360902"/>
              <a:ext cx="3396435" cy="1658947"/>
              <a:chOff x="953172" y="4360902"/>
              <a:chExt cx="3396435" cy="1658947"/>
            </a:xfrm>
          </p:grpSpPr>
          <p:pic>
            <p:nvPicPr>
              <p:cNvPr id="26" name="그림 31" descr="텍스트, 장면, 길, 도로이(가) 표시된 사진&#10;&#10;자동 생성된 설명">
                <a:extLst>
                  <a:ext uri="{FF2B5EF4-FFF2-40B4-BE49-F238E27FC236}">
                    <a16:creationId xmlns:a16="http://schemas.microsoft.com/office/drawing/2014/main" id="{D4F73536-1283-9CD3-5C5B-E6A84458D8AC}"/>
                  </a:ext>
                </a:extLst>
              </p:cNvPr>
              <p:cNvPicPr>
                <a:picLocks noChangeAspect="1"/>
              </p:cNvPicPr>
              <p:nvPr/>
            </p:nvPicPr>
            <p:blipFill rotWithShape="1">
              <a:blip r:embed="rId13">
                <a:extLst>
                  <a:ext uri="{28A0092B-C50C-407E-A947-70E740481C1C}">
                    <a14:useLocalDpi xmlns:a14="http://schemas.microsoft.com/office/drawing/2010/main" val="0"/>
                  </a:ext>
                </a:extLst>
              </a:blip>
              <a:srcRect l="12508" r="12513"/>
              <a:stretch/>
            </p:blipFill>
            <p:spPr>
              <a:xfrm>
                <a:off x="953172" y="4390624"/>
                <a:ext cx="2238055" cy="1629225"/>
              </a:xfrm>
              <a:prstGeom prst="rect">
                <a:avLst/>
              </a:prstGeom>
            </p:spPr>
          </p:pic>
          <p:pic>
            <p:nvPicPr>
              <p:cNvPr id="27" name="그림 32" descr="밤하늘이(가) 표시된 사진&#10;&#10;자동 생성된 설명">
                <a:extLst>
                  <a:ext uri="{FF2B5EF4-FFF2-40B4-BE49-F238E27FC236}">
                    <a16:creationId xmlns:a16="http://schemas.microsoft.com/office/drawing/2014/main" id="{E05B66DF-0797-9A3C-1B05-84CDC8D6227F}"/>
                  </a:ext>
                </a:extLst>
              </p:cNvPr>
              <p:cNvPicPr>
                <a:picLocks noChangeAspect="1"/>
              </p:cNvPicPr>
              <p:nvPr/>
            </p:nvPicPr>
            <p:blipFill>
              <a:blip r:embed="rId14"/>
              <a:stretch>
                <a:fillRect/>
              </a:stretch>
            </p:blipFill>
            <p:spPr>
              <a:xfrm>
                <a:off x="1606407" y="4400540"/>
                <a:ext cx="2743200" cy="1611984"/>
              </a:xfrm>
              <a:prstGeom prst="rect">
                <a:avLst/>
              </a:prstGeom>
            </p:spPr>
          </p:pic>
          <p:cxnSp>
            <p:nvCxnSpPr>
              <p:cNvPr id="28" name="직선 연결선 33">
                <a:extLst>
                  <a:ext uri="{FF2B5EF4-FFF2-40B4-BE49-F238E27FC236}">
                    <a16:creationId xmlns:a16="http://schemas.microsoft.com/office/drawing/2014/main" id="{E9A3166D-46D5-777F-A342-77CA672B6BC3}"/>
                  </a:ext>
                </a:extLst>
              </p:cNvPr>
              <p:cNvCxnSpPr>
                <a:cxnSpLocks/>
              </p:cNvCxnSpPr>
              <p:nvPr/>
            </p:nvCxnSpPr>
            <p:spPr>
              <a:xfrm flipH="1">
                <a:off x="1568998" y="4360902"/>
                <a:ext cx="940952" cy="16579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화살표: 왼쪽/오른쪽 30">
              <a:extLst>
                <a:ext uri="{FF2B5EF4-FFF2-40B4-BE49-F238E27FC236}">
                  <a16:creationId xmlns:a16="http://schemas.microsoft.com/office/drawing/2014/main" id="{B7C8CF36-DD1F-1C9E-180D-1BAF9903864D}"/>
                </a:ext>
              </a:extLst>
            </p:cNvPr>
            <p:cNvSpPr/>
            <p:nvPr/>
          </p:nvSpPr>
          <p:spPr>
            <a:xfrm>
              <a:off x="1627207" y="5033161"/>
              <a:ext cx="811650" cy="246220"/>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solidFill>
                  <a:schemeClr val="bg1"/>
                </a:solidFill>
              </a:endParaRPr>
            </a:p>
          </p:txBody>
        </p:sp>
      </p:grpSp>
      <p:pic>
        <p:nvPicPr>
          <p:cNvPr id="29" name="Picture 28">
            <a:extLst>
              <a:ext uri="{FF2B5EF4-FFF2-40B4-BE49-F238E27FC236}">
                <a16:creationId xmlns:a16="http://schemas.microsoft.com/office/drawing/2014/main" id="{09A54F3A-2BA4-85EC-3D34-1916CFF22A39}"/>
              </a:ext>
            </a:extLst>
          </p:cNvPr>
          <p:cNvPicPr>
            <a:picLocks noChangeAspect="1"/>
          </p:cNvPicPr>
          <p:nvPr/>
        </p:nvPicPr>
        <p:blipFill>
          <a:blip r:embed="rId15"/>
          <a:stretch>
            <a:fillRect/>
          </a:stretch>
        </p:blipFill>
        <p:spPr>
          <a:xfrm>
            <a:off x="8156849" y="3860708"/>
            <a:ext cx="3080708" cy="2324534"/>
          </a:xfrm>
          <a:prstGeom prst="rect">
            <a:avLst/>
          </a:prstGeom>
        </p:spPr>
      </p:pic>
    </p:spTree>
    <p:extLst>
      <p:ext uri="{BB962C8B-B14F-4D97-AF65-F5344CB8AC3E}">
        <p14:creationId xmlns:p14="http://schemas.microsoft.com/office/powerpoint/2010/main" val="134091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ing Candidates: Example &#10;HireVue &#10;Video (Gestures, &#10;emotions, &#10;and expressions) &#10;Audio &#10;Language &#10;characteristics &#10;Data points are &#10;tracked to assess &#10;the confidence, &#10;skill levels, and &#10;match between the &#10;candidate and &#10;the job ">
            <a:extLst>
              <a:ext uri="{FF2B5EF4-FFF2-40B4-BE49-F238E27FC236}">
                <a16:creationId xmlns:a16="http://schemas.microsoft.com/office/drawing/2014/main" id="{D61EC8DF-7E38-6F29-81F8-C99B243B2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078" y="1253331"/>
            <a:ext cx="8237844"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79E4D30-A048-BF69-2962-62695F622BD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t>AI </a:t>
            </a:r>
            <a:r>
              <a:rPr lang="ko-KR" altLang="en-US" dirty="0"/>
              <a:t>적용의 예</a:t>
            </a:r>
            <a:r>
              <a:rPr lang="en-US" altLang="ko-KR" dirty="0"/>
              <a:t>:</a:t>
            </a:r>
            <a:r>
              <a:rPr lang="ko-KR" altLang="en-US" dirty="0"/>
              <a:t> 채용 </a:t>
            </a:r>
            <a:r>
              <a:rPr lang="en-US" altLang="ko-KR" dirty="0"/>
              <a:t>AI</a:t>
            </a:r>
            <a:endParaRPr lang="en-US" dirty="0"/>
          </a:p>
        </p:txBody>
      </p:sp>
      <p:sp>
        <p:nvSpPr>
          <p:cNvPr id="4" name="TextBox 3">
            <a:extLst>
              <a:ext uri="{FF2B5EF4-FFF2-40B4-BE49-F238E27FC236}">
                <a16:creationId xmlns:a16="http://schemas.microsoft.com/office/drawing/2014/main" id="{063C1A7A-EBE6-9096-7DF9-64288B149F2E}"/>
              </a:ext>
            </a:extLst>
          </p:cNvPr>
          <p:cNvSpPr txBox="1"/>
          <p:nvPr/>
        </p:nvSpPr>
        <p:spPr>
          <a:xfrm>
            <a:off x="4165600" y="6169709"/>
            <a:ext cx="8026400" cy="646331"/>
          </a:xfrm>
          <a:prstGeom prst="rect">
            <a:avLst/>
          </a:prstGeom>
          <a:noFill/>
        </p:spPr>
        <p:txBody>
          <a:bodyPr wrap="square" rtlCol="0">
            <a:spAutoFit/>
          </a:bodyPr>
          <a:lstStyle/>
          <a:p>
            <a:r>
              <a:rPr lang="en-US" dirty="0">
                <a:hlinkClick r:id="rId3"/>
              </a:rPr>
              <a:t>https://executive.mit.edu/course/artificial-intelligence/a056g00000URaa3AAD.html</a:t>
            </a:r>
            <a:endParaRPr lang="en-US" dirty="0"/>
          </a:p>
          <a:p>
            <a:endParaRPr lang="en-US" dirty="0"/>
          </a:p>
        </p:txBody>
      </p:sp>
    </p:spTree>
    <p:extLst>
      <p:ext uri="{BB962C8B-B14F-4D97-AF65-F5344CB8AC3E}">
        <p14:creationId xmlns:p14="http://schemas.microsoft.com/office/powerpoint/2010/main" val="1451329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2CEBA-838F-DCFE-063A-69F1598627F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t>AI </a:t>
            </a:r>
            <a:r>
              <a:rPr lang="ko-KR" altLang="en-US" dirty="0"/>
              <a:t>적용의 예</a:t>
            </a:r>
            <a:r>
              <a:rPr lang="en-US" altLang="ko-KR" dirty="0"/>
              <a:t>:</a:t>
            </a:r>
            <a:r>
              <a:rPr lang="ko-KR" altLang="en-US" dirty="0"/>
              <a:t> 코딩</a:t>
            </a:r>
            <a:endParaRPr lang="en-US" dirty="0"/>
          </a:p>
        </p:txBody>
      </p:sp>
      <p:pic>
        <p:nvPicPr>
          <p:cNvPr id="3" name="Picture 2" descr="Build Code with Al: Example &#10;Deep Code &#10;Deep Code analyzed 100M code commands that enabled them to predict the &#10;problems with 90% precision and helped them improve the code &#10;Big code &#10;Al engine checks &#10;the coding rules and &#10;coding intent &#10;Parse trees &#10;Analyzes the &#10;pattern &#10;Semantic facts &#10;Analyzes the code &#10;repositories in &#10;semantic manner &#10;Al knowledge base &#10;AL COOE REVLEW &#10;Al OA AUDIT &#10;Detects the syntax &#10;mistakes, and make &#10;code suggestions ">
            <a:extLst>
              <a:ext uri="{FF2B5EF4-FFF2-40B4-BE49-F238E27FC236}">
                <a16:creationId xmlns:a16="http://schemas.microsoft.com/office/drawing/2014/main" id="{310464C3-29B2-0D87-7DAB-086F6D3F8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344" y="1253331"/>
            <a:ext cx="810931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433E68-38F6-1826-5B31-6DDDE06F7956}"/>
              </a:ext>
            </a:extLst>
          </p:cNvPr>
          <p:cNvSpPr txBox="1"/>
          <p:nvPr/>
        </p:nvSpPr>
        <p:spPr>
          <a:xfrm>
            <a:off x="4165600" y="6169709"/>
            <a:ext cx="8026400" cy="646331"/>
          </a:xfrm>
          <a:prstGeom prst="rect">
            <a:avLst/>
          </a:prstGeom>
          <a:noFill/>
        </p:spPr>
        <p:txBody>
          <a:bodyPr wrap="square" rtlCol="0">
            <a:spAutoFit/>
          </a:bodyPr>
          <a:lstStyle/>
          <a:p>
            <a:r>
              <a:rPr lang="en-US" dirty="0">
                <a:hlinkClick r:id="rId3"/>
              </a:rPr>
              <a:t>https://executive.mit.edu/course/artificial-intelligence/a056g00000URaa3AAD.html</a:t>
            </a:r>
            <a:endParaRPr lang="en-US" dirty="0"/>
          </a:p>
          <a:p>
            <a:endParaRPr lang="en-US" dirty="0"/>
          </a:p>
        </p:txBody>
      </p:sp>
    </p:spTree>
    <p:extLst>
      <p:ext uri="{BB962C8B-B14F-4D97-AF65-F5344CB8AC3E}">
        <p14:creationId xmlns:p14="http://schemas.microsoft.com/office/powerpoint/2010/main" val="3108081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EE70-72AD-1C13-0E97-810CB9D5DFB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t>AI </a:t>
            </a:r>
            <a:r>
              <a:rPr lang="ko-KR" altLang="en-US" dirty="0"/>
              <a:t>적용의 예</a:t>
            </a:r>
            <a:r>
              <a:rPr lang="en-US" altLang="ko-KR" dirty="0"/>
              <a:t>:</a:t>
            </a:r>
            <a:r>
              <a:rPr lang="ko-KR" altLang="en-US" dirty="0"/>
              <a:t> </a:t>
            </a:r>
            <a:r>
              <a:rPr lang="en-US" altLang="ko-KR" dirty="0"/>
              <a:t>OCR</a:t>
            </a:r>
            <a:endParaRPr lang="en-US" dirty="0"/>
          </a:p>
        </p:txBody>
      </p:sp>
      <p:pic>
        <p:nvPicPr>
          <p:cNvPr id="3" name="Picture 2">
            <a:extLst>
              <a:ext uri="{FF2B5EF4-FFF2-40B4-BE49-F238E27FC236}">
                <a16:creationId xmlns:a16="http://schemas.microsoft.com/office/drawing/2014/main" id="{23CDA1CB-7B77-7111-2C9D-5BAAB3DEB4A8}"/>
              </a:ext>
            </a:extLst>
          </p:cNvPr>
          <p:cNvPicPr>
            <a:picLocks noChangeAspect="1"/>
          </p:cNvPicPr>
          <p:nvPr/>
        </p:nvPicPr>
        <p:blipFill>
          <a:blip r:embed="rId2"/>
          <a:stretch>
            <a:fillRect/>
          </a:stretch>
        </p:blipFill>
        <p:spPr>
          <a:xfrm>
            <a:off x="4422098" y="2893162"/>
            <a:ext cx="7193350" cy="3964838"/>
          </a:xfrm>
          <a:prstGeom prst="rect">
            <a:avLst/>
          </a:prstGeom>
        </p:spPr>
      </p:pic>
      <p:sp>
        <p:nvSpPr>
          <p:cNvPr id="4" name="Text Placeholder 2">
            <a:extLst>
              <a:ext uri="{FF2B5EF4-FFF2-40B4-BE49-F238E27FC236}">
                <a16:creationId xmlns:a16="http://schemas.microsoft.com/office/drawing/2014/main" id="{00CF2B69-9410-3601-AB6B-2523E590912A}"/>
              </a:ext>
            </a:extLst>
          </p:cNvPr>
          <p:cNvSpPr txBox="1">
            <a:spLocks/>
          </p:cNvSpPr>
          <p:nvPr/>
        </p:nvSpPr>
        <p:spPr>
          <a:xfrm>
            <a:off x="850262" y="1454828"/>
            <a:ext cx="8113855" cy="1117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MNIST: </a:t>
            </a:r>
            <a:r>
              <a:rPr lang="ko-KR" altLang="en-US" dirty="0"/>
              <a:t>아라비아 숫자 손 글씨 데이터셋</a:t>
            </a:r>
            <a:endParaRPr lang="en-US" altLang="ko-KR" dirty="0"/>
          </a:p>
          <a:p>
            <a:r>
              <a:rPr lang="ko-KR" altLang="en-US" dirty="0"/>
              <a:t>지도 학습 </a:t>
            </a:r>
            <a:r>
              <a:rPr lang="en-US" altLang="ko-KR" dirty="0"/>
              <a:t>(Supervised Learning)</a:t>
            </a:r>
          </a:p>
          <a:p>
            <a:r>
              <a:rPr lang="ko-KR" altLang="en-US" dirty="0"/>
              <a:t>최신 모델은 </a:t>
            </a:r>
            <a:r>
              <a:rPr lang="en-US" altLang="ko-KR" dirty="0"/>
              <a:t>99%</a:t>
            </a:r>
            <a:r>
              <a:rPr lang="ko-KR" altLang="en-US" dirty="0"/>
              <a:t>이상의 정확성 </a:t>
            </a:r>
            <a:r>
              <a:rPr lang="en-US" altLang="ko-KR" dirty="0"/>
              <a:t>–</a:t>
            </a:r>
            <a:r>
              <a:rPr lang="ko-KR" altLang="en-US" dirty="0"/>
              <a:t> 인간을 능가 </a:t>
            </a:r>
            <a:endParaRPr lang="en-US" dirty="0"/>
          </a:p>
        </p:txBody>
      </p:sp>
      <p:pic>
        <p:nvPicPr>
          <p:cNvPr id="5" name="Picture 4">
            <a:extLst>
              <a:ext uri="{FF2B5EF4-FFF2-40B4-BE49-F238E27FC236}">
                <a16:creationId xmlns:a16="http://schemas.microsoft.com/office/drawing/2014/main" id="{039CAAA6-F641-C17A-D0F6-CA56443B1215}"/>
              </a:ext>
            </a:extLst>
          </p:cNvPr>
          <p:cNvPicPr>
            <a:picLocks noChangeAspect="1"/>
          </p:cNvPicPr>
          <p:nvPr/>
        </p:nvPicPr>
        <p:blipFill>
          <a:blip r:embed="rId3"/>
          <a:stretch>
            <a:fillRect/>
          </a:stretch>
        </p:blipFill>
        <p:spPr>
          <a:xfrm>
            <a:off x="850262" y="3104605"/>
            <a:ext cx="3046732" cy="2362199"/>
          </a:xfrm>
          <a:prstGeom prst="rect">
            <a:avLst/>
          </a:prstGeom>
        </p:spPr>
      </p:pic>
      <p:sp>
        <p:nvSpPr>
          <p:cNvPr id="6" name="TextBox 5">
            <a:extLst>
              <a:ext uri="{FF2B5EF4-FFF2-40B4-BE49-F238E27FC236}">
                <a16:creationId xmlns:a16="http://schemas.microsoft.com/office/drawing/2014/main" id="{651B1181-CA26-6D9B-1579-5E7D1EE8A797}"/>
              </a:ext>
            </a:extLst>
          </p:cNvPr>
          <p:cNvSpPr txBox="1"/>
          <p:nvPr/>
        </p:nvSpPr>
        <p:spPr>
          <a:xfrm>
            <a:off x="838200" y="5540207"/>
            <a:ext cx="3155622" cy="569387"/>
          </a:xfrm>
          <a:prstGeom prst="rect">
            <a:avLst/>
          </a:prstGeom>
          <a:noFill/>
        </p:spPr>
        <p:txBody>
          <a:bodyPr wrap="square" rtlCol="0">
            <a:spAutoFit/>
          </a:bodyPr>
          <a:lstStyle/>
          <a:p>
            <a:r>
              <a:rPr lang="en-US" sz="1200" dirty="0">
                <a:hlinkClick r:id="rId4"/>
              </a:rPr>
              <a:t>https://github.com/changsin/AI/blob/main/08.9.clustering_mnist.ipynb</a:t>
            </a:r>
            <a:endParaRPr lang="en-US" sz="1200" dirty="0"/>
          </a:p>
          <a:p>
            <a:endParaRPr lang="en-US" sz="600" dirty="0"/>
          </a:p>
        </p:txBody>
      </p:sp>
    </p:spTree>
    <p:extLst>
      <p:ext uri="{BB962C8B-B14F-4D97-AF65-F5344CB8AC3E}">
        <p14:creationId xmlns:p14="http://schemas.microsoft.com/office/powerpoint/2010/main" val="1983786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8856-3C95-08FF-2820-9D6E2407D64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a:t>적용</a:t>
            </a:r>
            <a:r>
              <a:rPr lang="en-US" altLang="ko-KR" dirty="0"/>
              <a:t> </a:t>
            </a:r>
            <a:r>
              <a:rPr lang="ko-KR" altLang="en-US" dirty="0"/>
              <a:t>기술</a:t>
            </a:r>
            <a:r>
              <a:rPr lang="en-US" altLang="ko-KR" dirty="0"/>
              <a:t>:</a:t>
            </a:r>
            <a:r>
              <a:rPr lang="ko-KR" altLang="en-US" dirty="0"/>
              <a:t> </a:t>
            </a:r>
            <a:r>
              <a:rPr lang="en-US" altLang="ko-KR" dirty="0"/>
              <a:t>Clustering</a:t>
            </a:r>
            <a:endParaRPr lang="en-US" dirty="0"/>
          </a:p>
        </p:txBody>
      </p:sp>
      <p:sp>
        <p:nvSpPr>
          <p:cNvPr id="3" name="Text Placeholder 2">
            <a:extLst>
              <a:ext uri="{FF2B5EF4-FFF2-40B4-BE49-F238E27FC236}">
                <a16:creationId xmlns:a16="http://schemas.microsoft.com/office/drawing/2014/main" id="{8621F25C-6C95-D41C-F9C1-894D409A0954}"/>
              </a:ext>
            </a:extLst>
          </p:cNvPr>
          <p:cNvSpPr txBox="1">
            <a:spLocks/>
          </p:cNvSpPr>
          <p:nvPr/>
        </p:nvSpPr>
        <p:spPr>
          <a:xfrm>
            <a:off x="952500" y="5549754"/>
            <a:ext cx="3569576" cy="10838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hlinkClick r:id="rId2"/>
              </a:rPr>
              <a:t>https://github.com/changsin/AI/blob/main/08.9.k_means_clustering_from_scratch.ipynb</a:t>
            </a:r>
            <a:endParaRPr lang="en-US" sz="1200"/>
          </a:p>
          <a:p>
            <a:endParaRPr lang="en-US" sz="1200"/>
          </a:p>
        </p:txBody>
      </p:sp>
      <p:pic>
        <p:nvPicPr>
          <p:cNvPr id="4" name="Picture 2">
            <a:extLst>
              <a:ext uri="{FF2B5EF4-FFF2-40B4-BE49-F238E27FC236}">
                <a16:creationId xmlns:a16="http://schemas.microsoft.com/office/drawing/2014/main" id="{856C39EF-060E-AD00-93CA-C5E62AAF8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2783428"/>
            <a:ext cx="35052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55BC53C-3479-AC51-2E70-5E07A21CC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9077" y="1295418"/>
            <a:ext cx="3276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BA22A43-5188-ED92-5C1D-7158992AD303}"/>
              </a:ext>
            </a:extLst>
          </p:cNvPr>
          <p:cNvPicPr>
            <a:picLocks noChangeAspect="1"/>
          </p:cNvPicPr>
          <p:nvPr/>
        </p:nvPicPr>
        <p:blipFill>
          <a:blip r:embed="rId5"/>
          <a:stretch>
            <a:fillRect/>
          </a:stretch>
        </p:blipFill>
        <p:spPr>
          <a:xfrm>
            <a:off x="4905788" y="2744162"/>
            <a:ext cx="3046732" cy="2362199"/>
          </a:xfrm>
          <a:prstGeom prst="rect">
            <a:avLst/>
          </a:prstGeom>
        </p:spPr>
      </p:pic>
      <p:pic>
        <p:nvPicPr>
          <p:cNvPr id="7" name="Picture 6">
            <a:extLst>
              <a:ext uri="{FF2B5EF4-FFF2-40B4-BE49-F238E27FC236}">
                <a16:creationId xmlns:a16="http://schemas.microsoft.com/office/drawing/2014/main" id="{48D5CDB6-60BA-F2EA-E620-D4321FE7B4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7014" y="3839536"/>
            <a:ext cx="3609975"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AD9CBD-0FFA-7702-0C11-92F6C5C90250}"/>
              </a:ext>
            </a:extLst>
          </p:cNvPr>
          <p:cNvSpPr txBox="1"/>
          <p:nvPr/>
        </p:nvSpPr>
        <p:spPr>
          <a:xfrm>
            <a:off x="5193455" y="5718972"/>
            <a:ext cx="3155622" cy="569387"/>
          </a:xfrm>
          <a:prstGeom prst="rect">
            <a:avLst/>
          </a:prstGeom>
          <a:noFill/>
        </p:spPr>
        <p:txBody>
          <a:bodyPr wrap="square" rtlCol="0">
            <a:spAutoFit/>
          </a:bodyPr>
          <a:lstStyle/>
          <a:p>
            <a:r>
              <a:rPr lang="en-US" sz="1200" dirty="0">
                <a:hlinkClick r:id="rId7"/>
              </a:rPr>
              <a:t>https://github.com/changsin/AI/blob/main/08.9.clustering_mnist.ipynb</a:t>
            </a:r>
            <a:endParaRPr lang="en-US" sz="1200" dirty="0"/>
          </a:p>
          <a:p>
            <a:endParaRPr lang="en-US" sz="600" dirty="0"/>
          </a:p>
        </p:txBody>
      </p:sp>
      <p:sp>
        <p:nvSpPr>
          <p:cNvPr id="9" name="Text Placeholder 2">
            <a:extLst>
              <a:ext uri="{FF2B5EF4-FFF2-40B4-BE49-F238E27FC236}">
                <a16:creationId xmlns:a16="http://schemas.microsoft.com/office/drawing/2014/main" id="{A2D9E7C6-56CE-8AE2-639B-39DB40E5C830}"/>
              </a:ext>
            </a:extLst>
          </p:cNvPr>
          <p:cNvSpPr txBox="1">
            <a:spLocks/>
          </p:cNvSpPr>
          <p:nvPr/>
        </p:nvSpPr>
        <p:spPr>
          <a:xfrm>
            <a:off x="850263" y="1454828"/>
            <a:ext cx="7498814" cy="8484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solidFill>
                  <a:srgbClr val="4D5156"/>
                </a:solidFill>
                <a:latin typeface="arial" panose="020B0604020202020204" pitchFamily="34" charset="0"/>
              </a:rPr>
              <a:t>데이터를 비슷한 속성별로 분류</a:t>
            </a:r>
            <a:endParaRPr lang="en-US" altLang="ko-KR" dirty="0">
              <a:solidFill>
                <a:srgbClr val="4D5156"/>
              </a:solidFill>
              <a:latin typeface="arial" panose="020B0604020202020204" pitchFamily="34" charset="0"/>
            </a:endParaRPr>
          </a:p>
          <a:p>
            <a:r>
              <a:rPr lang="ko-KR" altLang="en-US" dirty="0"/>
              <a:t>비지도 학습의 일종 </a:t>
            </a:r>
            <a:r>
              <a:rPr lang="en-US" altLang="ko-KR" dirty="0"/>
              <a:t>(Unsupervised)</a:t>
            </a:r>
            <a:endParaRPr lang="en-US" dirty="0"/>
          </a:p>
        </p:txBody>
      </p:sp>
    </p:spTree>
    <p:extLst>
      <p:ext uri="{BB962C8B-B14F-4D97-AF65-F5344CB8AC3E}">
        <p14:creationId xmlns:p14="http://schemas.microsoft.com/office/powerpoint/2010/main" val="3716949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1B82-9F13-DCFC-B323-3E266CED8C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a:t>적용</a:t>
            </a:r>
            <a:r>
              <a:rPr lang="en-US" altLang="ko-KR" dirty="0"/>
              <a:t> </a:t>
            </a:r>
            <a:r>
              <a:rPr lang="ko-KR" altLang="en-US" dirty="0"/>
              <a:t>기술</a:t>
            </a:r>
            <a:r>
              <a:rPr lang="en-US" altLang="ko-KR" dirty="0"/>
              <a:t>:</a:t>
            </a:r>
            <a:r>
              <a:rPr lang="ko-KR" altLang="en-US" dirty="0"/>
              <a:t> </a:t>
            </a:r>
            <a:r>
              <a:rPr lang="en-US" altLang="ko-KR" dirty="0"/>
              <a:t>Clustering</a:t>
            </a:r>
            <a:endParaRPr lang="en-US" dirty="0"/>
          </a:p>
        </p:txBody>
      </p:sp>
      <p:pic>
        <p:nvPicPr>
          <p:cNvPr id="3" name="Picture 2">
            <a:extLst>
              <a:ext uri="{FF2B5EF4-FFF2-40B4-BE49-F238E27FC236}">
                <a16:creationId xmlns:a16="http://schemas.microsoft.com/office/drawing/2014/main" id="{B34A9980-1936-1DD3-C7DE-D32E8436B631}"/>
              </a:ext>
            </a:extLst>
          </p:cNvPr>
          <p:cNvPicPr>
            <a:picLocks noChangeAspect="1"/>
          </p:cNvPicPr>
          <p:nvPr/>
        </p:nvPicPr>
        <p:blipFill>
          <a:blip r:embed="rId2"/>
          <a:stretch>
            <a:fillRect/>
          </a:stretch>
        </p:blipFill>
        <p:spPr>
          <a:xfrm>
            <a:off x="5436389" y="1199051"/>
            <a:ext cx="5350431" cy="4310070"/>
          </a:xfrm>
          <a:prstGeom prst="rect">
            <a:avLst/>
          </a:prstGeom>
        </p:spPr>
      </p:pic>
      <p:sp>
        <p:nvSpPr>
          <p:cNvPr id="4" name="TextBox 3">
            <a:extLst>
              <a:ext uri="{FF2B5EF4-FFF2-40B4-BE49-F238E27FC236}">
                <a16:creationId xmlns:a16="http://schemas.microsoft.com/office/drawing/2014/main" id="{12F02E43-2F56-2232-FB47-6A26E50364E4}"/>
              </a:ext>
            </a:extLst>
          </p:cNvPr>
          <p:cNvSpPr txBox="1"/>
          <p:nvPr/>
        </p:nvSpPr>
        <p:spPr>
          <a:xfrm>
            <a:off x="5248760" y="5509121"/>
            <a:ext cx="6943240" cy="923330"/>
          </a:xfrm>
          <a:prstGeom prst="rect">
            <a:avLst/>
          </a:prstGeom>
          <a:noFill/>
        </p:spPr>
        <p:txBody>
          <a:bodyPr wrap="square" rtlCol="0">
            <a:spAutoFit/>
          </a:bodyPr>
          <a:lstStyle/>
          <a:p>
            <a:r>
              <a:rPr lang="en-US">
                <a:hlinkClick r:id="rId3"/>
              </a:rPr>
              <a:t>https://www.microsoft.com/en-us/research/wp-content/uploads/2009/01/Test_Suite_Clustering_MS_paper.pdf</a:t>
            </a:r>
            <a:endParaRPr lang="en-US"/>
          </a:p>
          <a:p>
            <a:endParaRPr lang="en-US"/>
          </a:p>
        </p:txBody>
      </p:sp>
      <p:sp>
        <p:nvSpPr>
          <p:cNvPr id="5" name="Text Placeholder 2">
            <a:extLst>
              <a:ext uri="{FF2B5EF4-FFF2-40B4-BE49-F238E27FC236}">
                <a16:creationId xmlns:a16="http://schemas.microsoft.com/office/drawing/2014/main" id="{C4455A56-E871-6336-3899-9D8C1E76A8E5}"/>
              </a:ext>
            </a:extLst>
          </p:cNvPr>
          <p:cNvSpPr txBox="1">
            <a:spLocks/>
          </p:cNvSpPr>
          <p:nvPr/>
        </p:nvSpPr>
        <p:spPr>
          <a:xfrm>
            <a:off x="850263" y="1454828"/>
            <a:ext cx="4586126" cy="32970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rgbClr val="4D5156"/>
                </a:solidFill>
                <a:latin typeface="arial" panose="020B0604020202020204" pitchFamily="34" charset="0"/>
              </a:rPr>
              <a:t>Clustering </a:t>
            </a:r>
            <a:r>
              <a:rPr lang="ko-KR" altLang="en-US" dirty="0">
                <a:solidFill>
                  <a:srgbClr val="4D5156"/>
                </a:solidFill>
                <a:latin typeface="arial" panose="020B0604020202020204" pitchFamily="34" charset="0"/>
              </a:rPr>
              <a:t>이용 비슷한 테스트 케이스 발견</a:t>
            </a:r>
            <a:endParaRPr lang="en-US" dirty="0"/>
          </a:p>
        </p:txBody>
      </p:sp>
    </p:spTree>
    <p:extLst>
      <p:ext uri="{BB962C8B-B14F-4D97-AF65-F5344CB8AC3E}">
        <p14:creationId xmlns:p14="http://schemas.microsoft.com/office/powerpoint/2010/main" val="4225535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4785-2B07-F402-E621-803354FDF7E8}"/>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a:t>적용</a:t>
            </a:r>
            <a:r>
              <a:rPr lang="en-US" altLang="ko-KR" dirty="0"/>
              <a:t> </a:t>
            </a:r>
            <a:r>
              <a:rPr lang="ko-KR" altLang="en-US" dirty="0"/>
              <a:t>기술</a:t>
            </a:r>
            <a:r>
              <a:rPr lang="en-US" altLang="ko-KR" dirty="0"/>
              <a:t>:</a:t>
            </a:r>
            <a:r>
              <a:rPr lang="ko-KR" altLang="en-US" dirty="0"/>
              <a:t> 추천 시스템</a:t>
            </a:r>
            <a:endParaRPr lang="en-US" dirty="0"/>
          </a:p>
        </p:txBody>
      </p:sp>
      <p:sp>
        <p:nvSpPr>
          <p:cNvPr id="3" name="Content Placeholder 2">
            <a:extLst>
              <a:ext uri="{FF2B5EF4-FFF2-40B4-BE49-F238E27FC236}">
                <a16:creationId xmlns:a16="http://schemas.microsoft.com/office/drawing/2014/main" id="{E3507C83-44E7-6464-5FC8-B07AF6416B9F}"/>
              </a:ext>
            </a:extLst>
          </p:cNvPr>
          <p:cNvSpPr txBox="1">
            <a:spLocks/>
          </p:cNvSpPr>
          <p:nvPr/>
        </p:nvSpPr>
        <p:spPr>
          <a:xfrm>
            <a:off x="838200" y="139091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추천 시스템 </a:t>
            </a:r>
            <a:r>
              <a:rPr lang="en-US" altLang="ko-KR" dirty="0"/>
              <a:t>(Recommender System):</a:t>
            </a:r>
            <a:r>
              <a:rPr lang="ko-KR" altLang="en-US" dirty="0"/>
              <a:t> 고객의 필요를 비슷한 성향의 다른 고객 기반으로 추천</a:t>
            </a:r>
            <a:endParaRPr lang="vi-VN" altLang="ko-KR" dirty="0"/>
          </a:p>
          <a:p>
            <a:r>
              <a:rPr lang="vi-VN" altLang="ko-KR" dirty="0"/>
              <a:t>Collective Filtering</a:t>
            </a:r>
            <a:r>
              <a:rPr lang="en-US" altLang="ko-KR" dirty="0"/>
              <a:t> (</a:t>
            </a:r>
            <a:r>
              <a:rPr lang="ko-KR" altLang="en-US" dirty="0"/>
              <a:t>협업 필터링</a:t>
            </a:r>
            <a:r>
              <a:rPr lang="en-US" altLang="ko-KR" dirty="0"/>
              <a:t>): ~</a:t>
            </a:r>
            <a:r>
              <a:rPr lang="ko-KR" altLang="en-US" dirty="0"/>
              <a:t>유유상종 </a:t>
            </a:r>
            <a:r>
              <a:rPr lang="en-US" altLang="ko-KR" dirty="0"/>
              <a:t>(</a:t>
            </a:r>
            <a:r>
              <a:rPr lang="ko-KR" altLang="en-US" dirty="0" err="1">
                <a:solidFill>
                  <a:srgbClr val="4D5156"/>
                </a:solidFill>
                <a:latin typeface="arial" panose="020B0604020202020204" pitchFamily="34" charset="0"/>
              </a:rPr>
              <a:t>類類相從</a:t>
            </a:r>
            <a:r>
              <a:rPr lang="en-US" altLang="ko-KR" dirty="0">
                <a:solidFill>
                  <a:srgbClr val="4D5156"/>
                </a:solidFill>
                <a:latin typeface="arial" panose="020B0604020202020204" pitchFamily="34" charset="0"/>
              </a:rPr>
              <a:t>)</a:t>
            </a:r>
          </a:p>
          <a:p>
            <a:r>
              <a:rPr lang="en-US" dirty="0">
                <a:solidFill>
                  <a:srgbClr val="4D5156"/>
                </a:solidFill>
                <a:latin typeface="arial" panose="020B0604020202020204" pitchFamily="34" charset="0"/>
              </a:rPr>
              <a:t>Regression Testing </a:t>
            </a:r>
            <a:r>
              <a:rPr lang="ko-KR" altLang="en-US" dirty="0">
                <a:solidFill>
                  <a:srgbClr val="4D5156"/>
                </a:solidFill>
                <a:latin typeface="arial" panose="020B0604020202020204" pitchFamily="34" charset="0"/>
              </a:rPr>
              <a:t>에 적용 가능</a:t>
            </a:r>
            <a:endParaRPr lang="en-US" dirty="0"/>
          </a:p>
        </p:txBody>
      </p:sp>
      <p:pic>
        <p:nvPicPr>
          <p:cNvPr id="4" name="Content Placeholder 4">
            <a:extLst>
              <a:ext uri="{FF2B5EF4-FFF2-40B4-BE49-F238E27FC236}">
                <a16:creationId xmlns:a16="http://schemas.microsoft.com/office/drawing/2014/main" id="{1D515C60-486F-EB8F-4A51-6A9D4B2F3DE7}"/>
              </a:ext>
            </a:extLst>
          </p:cNvPr>
          <p:cNvPicPr>
            <a:picLocks noChangeAspect="1"/>
          </p:cNvPicPr>
          <p:nvPr/>
        </p:nvPicPr>
        <p:blipFill>
          <a:blip r:embed="rId2"/>
          <a:stretch>
            <a:fillRect/>
          </a:stretch>
        </p:blipFill>
        <p:spPr>
          <a:xfrm>
            <a:off x="6932060" y="3107001"/>
            <a:ext cx="3874168" cy="3466361"/>
          </a:xfrm>
          <a:prstGeom prst="rect">
            <a:avLst/>
          </a:prstGeom>
        </p:spPr>
      </p:pic>
      <p:pic>
        <p:nvPicPr>
          <p:cNvPr id="5" name="Picture 4">
            <a:extLst>
              <a:ext uri="{FF2B5EF4-FFF2-40B4-BE49-F238E27FC236}">
                <a16:creationId xmlns:a16="http://schemas.microsoft.com/office/drawing/2014/main" id="{59E4D314-934A-9514-CB59-074C94F5EF95}"/>
              </a:ext>
            </a:extLst>
          </p:cNvPr>
          <p:cNvPicPr>
            <a:picLocks noChangeAspect="1"/>
          </p:cNvPicPr>
          <p:nvPr/>
        </p:nvPicPr>
        <p:blipFill>
          <a:blip r:embed="rId3"/>
          <a:stretch>
            <a:fillRect/>
          </a:stretch>
        </p:blipFill>
        <p:spPr>
          <a:xfrm>
            <a:off x="1493703" y="3312859"/>
            <a:ext cx="3766236" cy="3545141"/>
          </a:xfrm>
          <a:prstGeom prst="rect">
            <a:avLst/>
          </a:prstGeom>
        </p:spPr>
      </p:pic>
      <p:sp>
        <p:nvSpPr>
          <p:cNvPr id="6" name="Arrow: Right 6">
            <a:extLst>
              <a:ext uri="{FF2B5EF4-FFF2-40B4-BE49-F238E27FC236}">
                <a16:creationId xmlns:a16="http://schemas.microsoft.com/office/drawing/2014/main" id="{B6BA2B54-5831-EF11-FD3C-8759ABEBC29F}"/>
              </a:ext>
            </a:extLst>
          </p:cNvPr>
          <p:cNvSpPr/>
          <p:nvPr/>
        </p:nvSpPr>
        <p:spPr>
          <a:xfrm>
            <a:off x="5699580" y="4127831"/>
            <a:ext cx="792839" cy="636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25105DD-BBBD-FA52-B7AB-E4C65D3349F9}"/>
              </a:ext>
            </a:extLst>
          </p:cNvPr>
          <p:cNvSpPr txBox="1"/>
          <p:nvPr/>
        </p:nvSpPr>
        <p:spPr>
          <a:xfrm>
            <a:off x="8217187" y="6492875"/>
            <a:ext cx="4463717" cy="461665"/>
          </a:xfrm>
          <a:prstGeom prst="rect">
            <a:avLst/>
          </a:prstGeom>
          <a:noFill/>
        </p:spPr>
        <p:txBody>
          <a:bodyPr wrap="square" rtlCol="0">
            <a:spAutoFit/>
          </a:bodyPr>
          <a:lstStyle/>
          <a:p>
            <a:r>
              <a:rPr lang="en-US" sz="1200" dirty="0">
                <a:hlinkClick r:id="rId4"/>
              </a:rPr>
              <a:t>https://en.wikipedia.org/wiki/File:Collaborative_filtering.gif</a:t>
            </a:r>
            <a:endParaRPr lang="en-US" sz="1200" dirty="0"/>
          </a:p>
          <a:p>
            <a:endParaRPr lang="en-US" sz="1200" dirty="0"/>
          </a:p>
        </p:txBody>
      </p:sp>
    </p:spTree>
    <p:extLst>
      <p:ext uri="{BB962C8B-B14F-4D97-AF65-F5344CB8AC3E}">
        <p14:creationId xmlns:p14="http://schemas.microsoft.com/office/powerpoint/2010/main" val="3797456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E1C1-DEC8-57CF-A2DD-01E822C2FDE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a:t>인공지능 개발 단계</a:t>
            </a:r>
            <a:endParaRPr lang="en-US" dirty="0"/>
          </a:p>
        </p:txBody>
      </p:sp>
      <p:sp>
        <p:nvSpPr>
          <p:cNvPr id="28" name="Content Placeholder 2">
            <a:extLst>
              <a:ext uri="{FF2B5EF4-FFF2-40B4-BE49-F238E27FC236}">
                <a16:creationId xmlns:a16="http://schemas.microsoft.com/office/drawing/2014/main" id="{9CCD3BEC-D427-F984-CE95-9810A946B150}"/>
              </a:ext>
            </a:extLst>
          </p:cNvPr>
          <p:cNvSpPr txBox="1">
            <a:spLocks/>
          </p:cNvSpPr>
          <p:nvPr/>
        </p:nvSpPr>
        <p:spPr>
          <a:xfrm>
            <a:off x="838200" y="139091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9" name="Content Placeholder 2">
            <a:extLst>
              <a:ext uri="{FF2B5EF4-FFF2-40B4-BE49-F238E27FC236}">
                <a16:creationId xmlns:a16="http://schemas.microsoft.com/office/drawing/2014/main" id="{786BBEEC-9C6B-604D-F6B7-B469EA87833A}"/>
              </a:ext>
            </a:extLst>
          </p:cNvPr>
          <p:cNvSpPr txBox="1">
            <a:spLocks/>
          </p:cNvSpPr>
          <p:nvPr/>
        </p:nvSpPr>
        <p:spPr>
          <a:xfrm>
            <a:off x="990600" y="154331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계획 </a:t>
            </a:r>
            <a:r>
              <a:rPr lang="en-US" altLang="ko-KR" dirty="0"/>
              <a:t>(Scoping):</a:t>
            </a:r>
            <a:r>
              <a:rPr lang="ko-KR" altLang="en-US" dirty="0"/>
              <a:t> 문제 정의</a:t>
            </a:r>
            <a:r>
              <a:rPr lang="en-US" altLang="ko-KR" dirty="0"/>
              <a:t>,</a:t>
            </a:r>
            <a:r>
              <a:rPr lang="ko-KR" altLang="en-US" dirty="0"/>
              <a:t> 데이터와 모델 결정</a:t>
            </a:r>
            <a:endParaRPr lang="en-US" altLang="ko-KR" dirty="0"/>
          </a:p>
          <a:p>
            <a:r>
              <a:rPr lang="ko-KR" altLang="en-US" dirty="0">
                <a:solidFill>
                  <a:srgbClr val="4D5156"/>
                </a:solidFill>
                <a:latin typeface="arial" panose="020B0604020202020204" pitchFamily="34" charset="0"/>
              </a:rPr>
              <a:t>수집 </a:t>
            </a:r>
            <a:r>
              <a:rPr lang="en-US" altLang="ko-KR" dirty="0">
                <a:solidFill>
                  <a:srgbClr val="4D5156"/>
                </a:solidFill>
                <a:latin typeface="arial" panose="020B0604020202020204" pitchFamily="34" charset="0"/>
              </a:rPr>
              <a:t>(Collecting): </a:t>
            </a:r>
            <a:r>
              <a:rPr lang="ko-KR" altLang="en-US" dirty="0">
                <a:solidFill>
                  <a:srgbClr val="4D5156"/>
                </a:solidFill>
                <a:latin typeface="arial" panose="020B0604020202020204" pitchFamily="34" charset="0"/>
              </a:rPr>
              <a:t>데이터 수집</a:t>
            </a:r>
            <a:endParaRPr lang="en-US" altLang="ko-KR" dirty="0">
              <a:solidFill>
                <a:srgbClr val="4D5156"/>
              </a:solidFill>
              <a:latin typeface="arial" panose="020B0604020202020204" pitchFamily="34" charset="0"/>
            </a:endParaRPr>
          </a:p>
          <a:p>
            <a:r>
              <a:rPr lang="ko-KR" altLang="en-US" dirty="0">
                <a:solidFill>
                  <a:srgbClr val="4D5156"/>
                </a:solidFill>
                <a:latin typeface="arial" panose="020B0604020202020204" pitchFamily="34" charset="0"/>
              </a:rPr>
              <a:t>가공 </a:t>
            </a:r>
            <a:r>
              <a:rPr lang="en-US" altLang="ko-KR" dirty="0">
                <a:solidFill>
                  <a:srgbClr val="4D5156"/>
                </a:solidFill>
                <a:latin typeface="arial" panose="020B0604020202020204" pitchFamily="34" charset="0"/>
              </a:rPr>
              <a:t>(Labeling): </a:t>
            </a:r>
            <a:r>
              <a:rPr lang="ko-KR" altLang="en-US" dirty="0">
                <a:solidFill>
                  <a:srgbClr val="4D5156"/>
                </a:solidFill>
                <a:latin typeface="arial" panose="020B0604020202020204" pitchFamily="34" charset="0"/>
              </a:rPr>
              <a:t>지도학습을 위해 사람이 답안지 작성</a:t>
            </a:r>
            <a:endParaRPr lang="en-US" altLang="ko-KR" dirty="0">
              <a:solidFill>
                <a:srgbClr val="4D5156"/>
              </a:solidFill>
              <a:latin typeface="arial" panose="020B0604020202020204" pitchFamily="34" charset="0"/>
            </a:endParaRPr>
          </a:p>
          <a:p>
            <a:r>
              <a:rPr lang="ko-KR" altLang="en-US" dirty="0"/>
              <a:t>훈련 </a:t>
            </a:r>
            <a:r>
              <a:rPr lang="en-US" altLang="ko-KR" dirty="0"/>
              <a:t>(Training): </a:t>
            </a:r>
            <a:r>
              <a:rPr lang="ko-KR" altLang="en-US" dirty="0"/>
              <a:t>데이터 전 처리 변환 후 학습</a:t>
            </a:r>
            <a:endParaRPr lang="en-US" altLang="ko-KR" dirty="0"/>
          </a:p>
          <a:p>
            <a:r>
              <a:rPr lang="ko-KR" altLang="en-US" dirty="0"/>
              <a:t>배포 </a:t>
            </a:r>
            <a:r>
              <a:rPr lang="en-US" altLang="ko-KR" dirty="0"/>
              <a:t>(Deploying): </a:t>
            </a:r>
            <a:r>
              <a:rPr lang="ko-KR" altLang="en-US" dirty="0"/>
              <a:t>테스트 후 배포</a:t>
            </a:r>
            <a:endParaRPr lang="en-US" altLang="ko-KR" dirty="0"/>
          </a:p>
          <a:p>
            <a:r>
              <a:rPr lang="ko-KR" altLang="en-US" dirty="0"/>
              <a:t>모니터링 </a:t>
            </a:r>
            <a:r>
              <a:rPr lang="en-US" altLang="ko-KR" dirty="0"/>
              <a:t>(Monitoring): </a:t>
            </a:r>
            <a:r>
              <a:rPr lang="ko-KR" altLang="en-US" dirty="0"/>
              <a:t>기능이 정상적으로 동작하는지 </a:t>
            </a:r>
            <a:r>
              <a:rPr lang="ko-KR" altLang="en-US" dirty="0" err="1"/>
              <a:t>첵크</a:t>
            </a:r>
            <a:endParaRPr lang="en-US" dirty="0"/>
          </a:p>
        </p:txBody>
      </p:sp>
    </p:spTree>
    <p:extLst>
      <p:ext uri="{BB962C8B-B14F-4D97-AF65-F5344CB8AC3E}">
        <p14:creationId xmlns:p14="http://schemas.microsoft.com/office/powerpoint/2010/main" val="2897252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526119F-5644-07B4-6AD4-54B9EFD60BFE}"/>
              </a:ext>
            </a:extLst>
          </p:cNvPr>
          <p:cNvSpPr>
            <a:spLocks noGrp="1"/>
          </p:cNvSpPr>
          <p:nvPr/>
        </p:nvSpPr>
        <p:spPr>
          <a:xfrm>
            <a:off x="735247" y="1190985"/>
            <a:ext cx="9749180" cy="488769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400" b="1" dirty="0">
                <a:latin typeface="+mn-ea"/>
              </a:rPr>
              <a:t>문제 정의</a:t>
            </a:r>
            <a:r>
              <a:rPr lang="en-US" altLang="ko-KR" sz="2400" b="1" dirty="0">
                <a:latin typeface="+mn-ea"/>
              </a:rPr>
              <a:t>: AI</a:t>
            </a:r>
            <a:r>
              <a:rPr lang="ko-KR" altLang="en-US" sz="2400" b="1" dirty="0">
                <a:latin typeface="+mn-ea"/>
              </a:rPr>
              <a:t>가 필요한가</a:t>
            </a:r>
            <a:r>
              <a:rPr lang="en-US" altLang="ko-KR" sz="2400" b="1" dirty="0">
                <a:latin typeface="+mn-ea"/>
              </a:rPr>
              <a:t>?</a:t>
            </a:r>
          </a:p>
          <a:p>
            <a:pPr lvl="1"/>
            <a:r>
              <a:rPr lang="en-US" dirty="0">
                <a:latin typeface="+mn-ea"/>
              </a:rPr>
              <a:t>AI</a:t>
            </a:r>
            <a:r>
              <a:rPr lang="ko-KR" altLang="en-US" dirty="0">
                <a:latin typeface="+mn-ea"/>
              </a:rPr>
              <a:t>가 꼭 필요한가</a:t>
            </a:r>
            <a:r>
              <a:rPr lang="en-US" altLang="ko-KR" dirty="0">
                <a:latin typeface="+mn-ea"/>
              </a:rPr>
              <a:t>?</a:t>
            </a:r>
            <a:endParaRPr lang="en-US" dirty="0">
              <a:latin typeface="+mn-ea"/>
            </a:endParaRPr>
          </a:p>
          <a:p>
            <a:pPr lvl="1"/>
            <a:r>
              <a:rPr lang="ko-KR" altLang="en-US" sz="2000" b="1" dirty="0">
                <a:latin typeface="+mn-ea"/>
              </a:rPr>
              <a:t>데이터 타입은?</a:t>
            </a:r>
            <a:endParaRPr lang="en-US" sz="2000" b="1" dirty="0">
              <a:latin typeface="+mn-ea"/>
            </a:endParaRPr>
          </a:p>
          <a:p>
            <a:pPr lvl="2"/>
            <a:r>
              <a:rPr lang="en-US" dirty="0">
                <a:latin typeface="+mn-ea"/>
              </a:rPr>
              <a:t>Image, Video</a:t>
            </a:r>
            <a:endParaRPr lang="en-US" dirty="0">
              <a:latin typeface="+mn-ea"/>
              <a:cs typeface="Calibri"/>
            </a:endParaRPr>
          </a:p>
          <a:p>
            <a:pPr lvl="2"/>
            <a:r>
              <a:rPr lang="en-US" dirty="0">
                <a:latin typeface="+mn-ea"/>
              </a:rPr>
              <a:t>Text</a:t>
            </a:r>
            <a:endParaRPr lang="en-US" dirty="0">
              <a:latin typeface="+mn-ea"/>
              <a:cs typeface="Calibri"/>
            </a:endParaRPr>
          </a:p>
          <a:p>
            <a:pPr lvl="2"/>
            <a:r>
              <a:rPr lang="en-US" dirty="0">
                <a:latin typeface="+mn-ea"/>
              </a:rPr>
              <a:t>Audio</a:t>
            </a:r>
            <a:endParaRPr lang="en-US" dirty="0">
              <a:latin typeface="+mn-ea"/>
              <a:cs typeface="Calibri"/>
            </a:endParaRPr>
          </a:p>
          <a:p>
            <a:pPr lvl="2"/>
            <a:r>
              <a:rPr lang="en-US" dirty="0">
                <a:latin typeface="+mn-ea"/>
              </a:rPr>
              <a:t>LiDAR</a:t>
            </a:r>
            <a:endParaRPr lang="en-US" dirty="0">
              <a:latin typeface="+mn-ea"/>
              <a:cs typeface="Calibri"/>
            </a:endParaRPr>
          </a:p>
          <a:p>
            <a:pPr lvl="1"/>
            <a:r>
              <a:rPr lang="ko-KR" altLang="en-US" sz="2000" b="1" dirty="0">
                <a:latin typeface="+mn-ea"/>
              </a:rPr>
              <a:t>얼마나</a:t>
            </a:r>
            <a:r>
              <a:rPr lang="en-US" sz="2000" b="1" dirty="0">
                <a:latin typeface="+mn-ea"/>
              </a:rPr>
              <a:t>?</a:t>
            </a:r>
            <a:endParaRPr lang="en-US" sz="2000" b="1" dirty="0">
              <a:latin typeface="+mn-ea"/>
              <a:cs typeface="Calibri"/>
            </a:endParaRPr>
          </a:p>
          <a:p>
            <a:pPr lvl="2"/>
            <a:r>
              <a:rPr lang="ko-KR" altLang="en-US" dirty="0">
                <a:latin typeface="+mn-ea"/>
              </a:rPr>
              <a:t>클래스 개수</a:t>
            </a:r>
            <a:endParaRPr lang="en-US" altLang="ko-KR" dirty="0">
              <a:latin typeface="+mn-ea"/>
            </a:endParaRPr>
          </a:p>
          <a:p>
            <a:pPr lvl="2"/>
            <a:r>
              <a:rPr lang="ko-KR" altLang="en-US" dirty="0">
                <a:latin typeface="+mn-ea"/>
              </a:rPr>
              <a:t>데이터 개수</a:t>
            </a:r>
            <a:endParaRPr lang="en-US" dirty="0">
              <a:latin typeface="+mn-ea"/>
              <a:cs typeface="Calibri"/>
            </a:endParaRPr>
          </a:p>
          <a:p>
            <a:pPr lvl="1"/>
            <a:r>
              <a:rPr lang="ko-KR" altLang="en-US" sz="2000" b="1" dirty="0">
                <a:latin typeface="+mn-ea"/>
              </a:rPr>
              <a:t>측정은 어떻게?</a:t>
            </a:r>
            <a:endParaRPr lang="ko-KR" altLang="en-US" sz="2000" b="1" dirty="0">
              <a:latin typeface="+mn-ea"/>
              <a:cs typeface="Calibri"/>
            </a:endParaRPr>
          </a:p>
          <a:p>
            <a:pPr lvl="2"/>
            <a:r>
              <a:rPr lang="ko-KR" altLang="en-US" dirty="0">
                <a:latin typeface="+mn-ea"/>
              </a:rPr>
              <a:t>정확도</a:t>
            </a:r>
            <a:endParaRPr lang="en-US" dirty="0">
              <a:latin typeface="+mn-ea"/>
              <a:cs typeface="Calibri"/>
            </a:endParaRPr>
          </a:p>
          <a:p>
            <a:pPr lvl="2"/>
            <a:r>
              <a:rPr lang="ko-KR" altLang="en-US" dirty="0">
                <a:latin typeface="+mn-ea"/>
              </a:rPr>
              <a:t>데이터 분포</a:t>
            </a:r>
            <a:endParaRPr lang="en-US" dirty="0">
              <a:latin typeface="+mn-ea"/>
            </a:endParaRPr>
          </a:p>
          <a:p>
            <a:endParaRPr lang="en-US" sz="2400" dirty="0">
              <a:latin typeface="+mn-ea"/>
            </a:endParaRPr>
          </a:p>
        </p:txBody>
      </p:sp>
      <p:sp>
        <p:nvSpPr>
          <p:cNvPr id="3" name="Title 1">
            <a:extLst>
              <a:ext uri="{FF2B5EF4-FFF2-40B4-BE49-F238E27FC236}">
                <a16:creationId xmlns:a16="http://schemas.microsoft.com/office/drawing/2014/main" id="{2AC23CA3-8897-F1B1-8339-C812A17B0DC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a:t>인공지능 개발 단계</a:t>
            </a:r>
            <a:r>
              <a:rPr lang="en-US" altLang="ko-KR" dirty="0"/>
              <a:t>:</a:t>
            </a:r>
            <a:r>
              <a:rPr lang="ko-KR" altLang="en-US" dirty="0"/>
              <a:t> </a:t>
            </a:r>
            <a:r>
              <a:rPr lang="en-US" altLang="ko-KR" dirty="0"/>
              <a:t>Collecting</a:t>
            </a:r>
            <a:endParaRPr lang="en-US" dirty="0"/>
          </a:p>
        </p:txBody>
      </p:sp>
      <p:grpSp>
        <p:nvGrpSpPr>
          <p:cNvPr id="4" name="Group 3">
            <a:extLst>
              <a:ext uri="{FF2B5EF4-FFF2-40B4-BE49-F238E27FC236}">
                <a16:creationId xmlns:a16="http://schemas.microsoft.com/office/drawing/2014/main" id="{BC159F64-5E7B-C8A6-CDEA-5F75A2BD7513}"/>
              </a:ext>
            </a:extLst>
          </p:cNvPr>
          <p:cNvGrpSpPr/>
          <p:nvPr/>
        </p:nvGrpSpPr>
        <p:grpSpPr>
          <a:xfrm>
            <a:off x="604577" y="5920276"/>
            <a:ext cx="1996880" cy="533828"/>
            <a:chOff x="5367" y="0"/>
            <a:chExt cx="1996880" cy="533828"/>
          </a:xfrm>
        </p:grpSpPr>
        <p:sp>
          <p:nvSpPr>
            <p:cNvPr id="20" name="Chevron 19">
              <a:extLst>
                <a:ext uri="{FF2B5EF4-FFF2-40B4-BE49-F238E27FC236}">
                  <a16:creationId xmlns:a16="http://schemas.microsoft.com/office/drawing/2014/main" id="{8B60DFD7-36DA-EB4C-47AD-4B99F6676A7E}"/>
                </a:ext>
              </a:extLst>
            </p:cNvPr>
            <p:cNvSpPr/>
            <p:nvPr/>
          </p:nvSpPr>
          <p:spPr>
            <a:xfrm>
              <a:off x="5367"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Chevron 4">
              <a:extLst>
                <a:ext uri="{FF2B5EF4-FFF2-40B4-BE49-F238E27FC236}">
                  <a16:creationId xmlns:a16="http://schemas.microsoft.com/office/drawing/2014/main" id="{673A1E06-ADDD-0BF0-0397-802D0FC36AD2}"/>
                </a:ext>
              </a:extLst>
            </p:cNvPr>
            <p:cNvSpPr txBox="1"/>
            <p:nvPr/>
          </p:nvSpPr>
          <p:spPr>
            <a:xfrm>
              <a:off x="272281"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Scoping</a:t>
              </a:r>
            </a:p>
          </p:txBody>
        </p:sp>
      </p:grpSp>
      <p:grpSp>
        <p:nvGrpSpPr>
          <p:cNvPr id="5" name="Group 4">
            <a:extLst>
              <a:ext uri="{FF2B5EF4-FFF2-40B4-BE49-F238E27FC236}">
                <a16:creationId xmlns:a16="http://schemas.microsoft.com/office/drawing/2014/main" id="{7973F5F1-E868-488E-2A9F-F35F0304859C}"/>
              </a:ext>
            </a:extLst>
          </p:cNvPr>
          <p:cNvGrpSpPr/>
          <p:nvPr/>
        </p:nvGrpSpPr>
        <p:grpSpPr>
          <a:xfrm>
            <a:off x="2401770" y="5920276"/>
            <a:ext cx="1996880" cy="533828"/>
            <a:chOff x="1802560" y="0"/>
            <a:chExt cx="1996880" cy="533828"/>
          </a:xfrm>
        </p:grpSpPr>
        <p:sp>
          <p:nvSpPr>
            <p:cNvPr id="18" name="Chevron 17">
              <a:extLst>
                <a:ext uri="{FF2B5EF4-FFF2-40B4-BE49-F238E27FC236}">
                  <a16:creationId xmlns:a16="http://schemas.microsoft.com/office/drawing/2014/main" id="{BF84E82B-E870-8847-2304-E24B4E7CA2D8}"/>
                </a:ext>
              </a:extLst>
            </p:cNvPr>
            <p:cNvSpPr/>
            <p:nvPr/>
          </p:nvSpPr>
          <p:spPr>
            <a:xfrm>
              <a:off x="1802560"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hevron 6">
              <a:extLst>
                <a:ext uri="{FF2B5EF4-FFF2-40B4-BE49-F238E27FC236}">
                  <a16:creationId xmlns:a16="http://schemas.microsoft.com/office/drawing/2014/main" id="{9743E68C-56A5-8C68-C2C6-37BDEB7049F7}"/>
                </a:ext>
              </a:extLst>
            </p:cNvPr>
            <p:cNvSpPr txBox="1"/>
            <p:nvPr/>
          </p:nvSpPr>
          <p:spPr>
            <a:xfrm>
              <a:off x="2069474"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Collecting</a:t>
              </a:r>
            </a:p>
          </p:txBody>
        </p:sp>
      </p:grpSp>
      <p:grpSp>
        <p:nvGrpSpPr>
          <p:cNvPr id="6" name="Group 5">
            <a:extLst>
              <a:ext uri="{FF2B5EF4-FFF2-40B4-BE49-F238E27FC236}">
                <a16:creationId xmlns:a16="http://schemas.microsoft.com/office/drawing/2014/main" id="{9FB1B7DF-8FE3-9D3D-03AA-1B34A11513F7}"/>
              </a:ext>
            </a:extLst>
          </p:cNvPr>
          <p:cNvGrpSpPr/>
          <p:nvPr/>
        </p:nvGrpSpPr>
        <p:grpSpPr>
          <a:xfrm>
            <a:off x="4198963" y="5920276"/>
            <a:ext cx="1996880" cy="533828"/>
            <a:chOff x="3599753" y="0"/>
            <a:chExt cx="1996880" cy="533828"/>
          </a:xfrm>
        </p:grpSpPr>
        <p:sp>
          <p:nvSpPr>
            <p:cNvPr id="16" name="Chevron 15">
              <a:extLst>
                <a:ext uri="{FF2B5EF4-FFF2-40B4-BE49-F238E27FC236}">
                  <a16:creationId xmlns:a16="http://schemas.microsoft.com/office/drawing/2014/main" id="{2CCA42C2-886D-65F9-ED78-4B52AB7F800B}"/>
                </a:ext>
              </a:extLst>
            </p:cNvPr>
            <p:cNvSpPr/>
            <p:nvPr/>
          </p:nvSpPr>
          <p:spPr>
            <a:xfrm>
              <a:off x="3599753"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Chevron 8">
              <a:extLst>
                <a:ext uri="{FF2B5EF4-FFF2-40B4-BE49-F238E27FC236}">
                  <a16:creationId xmlns:a16="http://schemas.microsoft.com/office/drawing/2014/main" id="{4DB852D0-316E-6404-B0B4-CB3E3547248C}"/>
                </a:ext>
              </a:extLst>
            </p:cNvPr>
            <p:cNvSpPr txBox="1"/>
            <p:nvPr/>
          </p:nvSpPr>
          <p:spPr>
            <a:xfrm>
              <a:off x="3866667"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Labeling</a:t>
              </a:r>
            </a:p>
          </p:txBody>
        </p:sp>
      </p:grpSp>
      <p:grpSp>
        <p:nvGrpSpPr>
          <p:cNvPr id="7" name="Group 6">
            <a:extLst>
              <a:ext uri="{FF2B5EF4-FFF2-40B4-BE49-F238E27FC236}">
                <a16:creationId xmlns:a16="http://schemas.microsoft.com/office/drawing/2014/main" id="{BED09742-DBD1-C75F-FA3E-CC098FFECEB7}"/>
              </a:ext>
            </a:extLst>
          </p:cNvPr>
          <p:cNvGrpSpPr/>
          <p:nvPr/>
        </p:nvGrpSpPr>
        <p:grpSpPr>
          <a:xfrm>
            <a:off x="5996156" y="5920276"/>
            <a:ext cx="1996880" cy="533828"/>
            <a:chOff x="5396946" y="0"/>
            <a:chExt cx="1996880" cy="533828"/>
          </a:xfrm>
        </p:grpSpPr>
        <p:sp>
          <p:nvSpPr>
            <p:cNvPr id="14" name="Chevron 13">
              <a:extLst>
                <a:ext uri="{FF2B5EF4-FFF2-40B4-BE49-F238E27FC236}">
                  <a16:creationId xmlns:a16="http://schemas.microsoft.com/office/drawing/2014/main" id="{3D605B25-EB12-53D0-7286-378FF463AE37}"/>
                </a:ext>
              </a:extLst>
            </p:cNvPr>
            <p:cNvSpPr/>
            <p:nvPr/>
          </p:nvSpPr>
          <p:spPr>
            <a:xfrm>
              <a:off x="5396946"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Chevron 10">
              <a:extLst>
                <a:ext uri="{FF2B5EF4-FFF2-40B4-BE49-F238E27FC236}">
                  <a16:creationId xmlns:a16="http://schemas.microsoft.com/office/drawing/2014/main" id="{AC294C8D-8C00-53A7-F84C-8C5FBEF44B8D}"/>
                </a:ext>
              </a:extLst>
            </p:cNvPr>
            <p:cNvSpPr txBox="1"/>
            <p:nvPr/>
          </p:nvSpPr>
          <p:spPr>
            <a:xfrm>
              <a:off x="5663860"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Training</a:t>
              </a:r>
            </a:p>
          </p:txBody>
        </p:sp>
      </p:grpSp>
      <p:grpSp>
        <p:nvGrpSpPr>
          <p:cNvPr id="8" name="Group 7">
            <a:extLst>
              <a:ext uri="{FF2B5EF4-FFF2-40B4-BE49-F238E27FC236}">
                <a16:creationId xmlns:a16="http://schemas.microsoft.com/office/drawing/2014/main" id="{5419926C-68E3-E0ED-653B-27C7EB3A6DF4}"/>
              </a:ext>
            </a:extLst>
          </p:cNvPr>
          <p:cNvGrpSpPr/>
          <p:nvPr/>
        </p:nvGrpSpPr>
        <p:grpSpPr>
          <a:xfrm>
            <a:off x="7793349" y="5920276"/>
            <a:ext cx="1996880" cy="533828"/>
            <a:chOff x="7194139" y="0"/>
            <a:chExt cx="1996880" cy="533828"/>
          </a:xfrm>
        </p:grpSpPr>
        <p:sp>
          <p:nvSpPr>
            <p:cNvPr id="12" name="Chevron 11">
              <a:extLst>
                <a:ext uri="{FF2B5EF4-FFF2-40B4-BE49-F238E27FC236}">
                  <a16:creationId xmlns:a16="http://schemas.microsoft.com/office/drawing/2014/main" id="{AE85633A-B306-CCCF-6DD3-0A5412DC855B}"/>
                </a:ext>
              </a:extLst>
            </p:cNvPr>
            <p:cNvSpPr/>
            <p:nvPr/>
          </p:nvSpPr>
          <p:spPr>
            <a:xfrm>
              <a:off x="7194139"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hevron 12">
              <a:extLst>
                <a:ext uri="{FF2B5EF4-FFF2-40B4-BE49-F238E27FC236}">
                  <a16:creationId xmlns:a16="http://schemas.microsoft.com/office/drawing/2014/main" id="{46824CFF-331C-6334-6C1F-118D6B2D8151}"/>
                </a:ext>
              </a:extLst>
            </p:cNvPr>
            <p:cNvSpPr txBox="1"/>
            <p:nvPr/>
          </p:nvSpPr>
          <p:spPr>
            <a:xfrm>
              <a:off x="7461053"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Deploying</a:t>
              </a:r>
            </a:p>
          </p:txBody>
        </p:sp>
      </p:grpSp>
      <p:grpSp>
        <p:nvGrpSpPr>
          <p:cNvPr id="9" name="Group 8">
            <a:extLst>
              <a:ext uri="{FF2B5EF4-FFF2-40B4-BE49-F238E27FC236}">
                <a16:creationId xmlns:a16="http://schemas.microsoft.com/office/drawing/2014/main" id="{4C4BCDB9-37EF-DB69-8F9D-BE7D60655017}"/>
              </a:ext>
            </a:extLst>
          </p:cNvPr>
          <p:cNvGrpSpPr/>
          <p:nvPr/>
        </p:nvGrpSpPr>
        <p:grpSpPr>
          <a:xfrm>
            <a:off x="9590542" y="5920276"/>
            <a:ext cx="1996880" cy="533828"/>
            <a:chOff x="8991332" y="0"/>
            <a:chExt cx="1996880" cy="533828"/>
          </a:xfrm>
        </p:grpSpPr>
        <p:sp>
          <p:nvSpPr>
            <p:cNvPr id="10" name="Chevron 9">
              <a:extLst>
                <a:ext uri="{FF2B5EF4-FFF2-40B4-BE49-F238E27FC236}">
                  <a16:creationId xmlns:a16="http://schemas.microsoft.com/office/drawing/2014/main" id="{97888C8B-01F4-F8E9-C935-F73AB424CFAB}"/>
                </a:ext>
              </a:extLst>
            </p:cNvPr>
            <p:cNvSpPr/>
            <p:nvPr/>
          </p:nvSpPr>
          <p:spPr>
            <a:xfrm>
              <a:off x="8991332"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Chevron 14">
              <a:extLst>
                <a:ext uri="{FF2B5EF4-FFF2-40B4-BE49-F238E27FC236}">
                  <a16:creationId xmlns:a16="http://schemas.microsoft.com/office/drawing/2014/main" id="{E36968EE-94EF-F580-B004-F4B5802CCB3C}"/>
                </a:ext>
              </a:extLst>
            </p:cNvPr>
            <p:cNvSpPr txBox="1"/>
            <p:nvPr/>
          </p:nvSpPr>
          <p:spPr>
            <a:xfrm>
              <a:off x="9258246"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Monitoring</a:t>
              </a:r>
            </a:p>
          </p:txBody>
        </p:sp>
      </p:grpSp>
    </p:spTree>
    <p:extLst>
      <p:ext uri="{BB962C8B-B14F-4D97-AF65-F5344CB8AC3E}">
        <p14:creationId xmlns:p14="http://schemas.microsoft.com/office/powerpoint/2010/main" val="756471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526119F-5644-07B4-6AD4-54B9EFD60BFE}"/>
              </a:ext>
            </a:extLst>
          </p:cNvPr>
          <p:cNvSpPr>
            <a:spLocks noGrp="1"/>
          </p:cNvSpPr>
          <p:nvPr/>
        </p:nvSpPr>
        <p:spPr>
          <a:xfrm>
            <a:off x="735247" y="1190985"/>
            <a:ext cx="9749180" cy="488769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400" b="1" dirty="0">
                <a:latin typeface="+mn-ea"/>
              </a:rPr>
              <a:t>문제 정의</a:t>
            </a:r>
            <a:r>
              <a:rPr lang="en-US" altLang="ko-KR" sz="2400" b="1" dirty="0">
                <a:latin typeface="+mn-ea"/>
              </a:rPr>
              <a:t>: AI</a:t>
            </a:r>
            <a:r>
              <a:rPr lang="ko-KR" altLang="en-US" sz="2400" b="1" dirty="0">
                <a:latin typeface="+mn-ea"/>
              </a:rPr>
              <a:t>가 필요한가</a:t>
            </a:r>
            <a:r>
              <a:rPr lang="en-US" altLang="ko-KR" sz="2400" b="1" dirty="0">
                <a:latin typeface="+mn-ea"/>
              </a:rPr>
              <a:t>?</a:t>
            </a:r>
          </a:p>
          <a:p>
            <a:pPr lvl="1"/>
            <a:r>
              <a:rPr lang="en-US" dirty="0">
                <a:latin typeface="+mn-ea"/>
              </a:rPr>
              <a:t>AI</a:t>
            </a:r>
            <a:r>
              <a:rPr lang="ko-KR" altLang="en-US" dirty="0">
                <a:latin typeface="+mn-ea"/>
              </a:rPr>
              <a:t>가 꼭 필요한가</a:t>
            </a:r>
            <a:r>
              <a:rPr lang="en-US" altLang="ko-KR" dirty="0">
                <a:latin typeface="+mn-ea"/>
              </a:rPr>
              <a:t>?</a:t>
            </a:r>
          </a:p>
          <a:p>
            <a:pPr lvl="2"/>
            <a:r>
              <a:rPr lang="ko-KR" altLang="en-US" dirty="0">
                <a:latin typeface="+mn-ea"/>
              </a:rPr>
              <a:t>도메인 전문가의 모호한 지식을 데이터를 통해 학습</a:t>
            </a:r>
            <a:endParaRPr lang="en-US" dirty="0">
              <a:latin typeface="+mn-ea"/>
            </a:endParaRPr>
          </a:p>
          <a:p>
            <a:pPr lvl="1"/>
            <a:r>
              <a:rPr lang="ko-KR" altLang="en-US" sz="2000" b="1" dirty="0">
                <a:latin typeface="+mn-ea"/>
              </a:rPr>
              <a:t>데이터 타입은?</a:t>
            </a:r>
            <a:endParaRPr lang="en-US" altLang="ko-KR" sz="2000" b="1" dirty="0">
              <a:latin typeface="+mn-ea"/>
            </a:endParaRPr>
          </a:p>
          <a:p>
            <a:pPr lvl="2"/>
            <a:r>
              <a:rPr lang="en-US" dirty="0">
                <a:latin typeface="+mn-ea"/>
                <a:cs typeface="Calibri"/>
              </a:rPr>
              <a:t>Text</a:t>
            </a:r>
          </a:p>
          <a:p>
            <a:pPr lvl="2"/>
            <a:r>
              <a:rPr lang="ko-KR" altLang="en-US" dirty="0">
                <a:latin typeface="+mn-ea"/>
                <a:cs typeface="Calibri"/>
              </a:rPr>
              <a:t>수치</a:t>
            </a:r>
            <a:endParaRPr lang="en-US" dirty="0">
              <a:latin typeface="+mn-ea"/>
              <a:cs typeface="Calibri"/>
            </a:endParaRPr>
          </a:p>
          <a:p>
            <a:pPr lvl="1"/>
            <a:r>
              <a:rPr lang="ko-KR" altLang="en-US" sz="2000" b="1" dirty="0">
                <a:latin typeface="+mn-ea"/>
              </a:rPr>
              <a:t>얼마나</a:t>
            </a:r>
            <a:r>
              <a:rPr lang="en-US" sz="2000" b="1" dirty="0">
                <a:latin typeface="+mn-ea"/>
              </a:rPr>
              <a:t>?</a:t>
            </a:r>
            <a:endParaRPr lang="en-US" sz="2000" b="1" dirty="0">
              <a:latin typeface="+mn-ea"/>
              <a:cs typeface="Calibri"/>
            </a:endParaRPr>
          </a:p>
          <a:p>
            <a:pPr lvl="2"/>
            <a:r>
              <a:rPr lang="ko-KR" altLang="en-US" dirty="0">
                <a:latin typeface="+mn-ea"/>
              </a:rPr>
              <a:t>클래스 개수 </a:t>
            </a:r>
            <a:r>
              <a:rPr lang="en-US" altLang="ko-KR" dirty="0">
                <a:latin typeface="+mn-ea"/>
              </a:rPr>
              <a:t>–</a:t>
            </a:r>
            <a:r>
              <a:rPr lang="ko-KR" altLang="en-US" dirty="0">
                <a:latin typeface="+mn-ea"/>
              </a:rPr>
              <a:t> 선택</a:t>
            </a:r>
            <a:r>
              <a:rPr lang="en-US" altLang="ko-KR" dirty="0">
                <a:latin typeface="+mn-ea"/>
              </a:rPr>
              <a:t>,</a:t>
            </a:r>
            <a:r>
              <a:rPr lang="ko-KR" altLang="en-US" dirty="0">
                <a:latin typeface="+mn-ea"/>
              </a:rPr>
              <a:t> 우선 순위 등</a:t>
            </a:r>
            <a:endParaRPr lang="en-US" altLang="ko-KR" dirty="0">
              <a:latin typeface="+mn-ea"/>
            </a:endParaRPr>
          </a:p>
          <a:p>
            <a:pPr lvl="2"/>
            <a:r>
              <a:rPr lang="ko-KR" altLang="en-US" dirty="0">
                <a:latin typeface="+mn-ea"/>
              </a:rPr>
              <a:t>데이터 개수 </a:t>
            </a:r>
            <a:r>
              <a:rPr lang="en-US" altLang="ko-KR" dirty="0">
                <a:latin typeface="+mn-ea"/>
              </a:rPr>
              <a:t>–</a:t>
            </a:r>
            <a:r>
              <a:rPr lang="ko-KR" altLang="en-US" dirty="0">
                <a:latin typeface="+mn-ea"/>
              </a:rPr>
              <a:t> 다양한 데이터를 다량 확보</a:t>
            </a:r>
            <a:endParaRPr lang="en-US" dirty="0">
              <a:latin typeface="+mn-ea"/>
              <a:cs typeface="Calibri"/>
            </a:endParaRPr>
          </a:p>
          <a:p>
            <a:pPr lvl="1"/>
            <a:r>
              <a:rPr lang="ko-KR" altLang="en-US" sz="2000" b="1" dirty="0">
                <a:latin typeface="+mn-ea"/>
              </a:rPr>
              <a:t>측정은 어떻게?</a:t>
            </a:r>
            <a:endParaRPr lang="ko-KR" altLang="en-US" sz="2000" b="1" dirty="0">
              <a:latin typeface="+mn-ea"/>
              <a:cs typeface="Calibri"/>
            </a:endParaRPr>
          </a:p>
          <a:p>
            <a:pPr lvl="2"/>
            <a:r>
              <a:rPr lang="ko-KR" altLang="en-US" dirty="0">
                <a:latin typeface="+mn-ea"/>
              </a:rPr>
              <a:t>정확도</a:t>
            </a:r>
            <a:endParaRPr lang="en-US" dirty="0">
              <a:latin typeface="+mn-ea"/>
              <a:cs typeface="Calibri"/>
            </a:endParaRPr>
          </a:p>
          <a:p>
            <a:pPr lvl="2"/>
            <a:r>
              <a:rPr lang="ko-KR" altLang="en-US" dirty="0">
                <a:latin typeface="+mn-ea"/>
              </a:rPr>
              <a:t>데이터 분포</a:t>
            </a:r>
            <a:endParaRPr lang="en-US" dirty="0">
              <a:latin typeface="+mn-ea"/>
            </a:endParaRPr>
          </a:p>
          <a:p>
            <a:endParaRPr lang="en-US" sz="2400" dirty="0">
              <a:latin typeface="+mn-ea"/>
            </a:endParaRPr>
          </a:p>
        </p:txBody>
      </p:sp>
      <p:sp>
        <p:nvSpPr>
          <p:cNvPr id="3" name="Title 1">
            <a:extLst>
              <a:ext uri="{FF2B5EF4-FFF2-40B4-BE49-F238E27FC236}">
                <a16:creationId xmlns:a16="http://schemas.microsoft.com/office/drawing/2014/main" id="{2AC23CA3-8897-F1B1-8339-C812A17B0DC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t>Test Regression </a:t>
            </a:r>
            <a:r>
              <a:rPr lang="ko-KR" altLang="en-US" dirty="0"/>
              <a:t>적용</a:t>
            </a:r>
            <a:r>
              <a:rPr lang="en-US" altLang="ko-KR" dirty="0"/>
              <a:t>:</a:t>
            </a:r>
            <a:r>
              <a:rPr lang="ko-KR" altLang="en-US" dirty="0"/>
              <a:t> </a:t>
            </a:r>
            <a:r>
              <a:rPr lang="en-US" altLang="ko-KR" dirty="0"/>
              <a:t>Scoping</a:t>
            </a:r>
            <a:endParaRPr lang="en-US" dirty="0"/>
          </a:p>
        </p:txBody>
      </p:sp>
      <p:grpSp>
        <p:nvGrpSpPr>
          <p:cNvPr id="4" name="Group 3">
            <a:extLst>
              <a:ext uri="{FF2B5EF4-FFF2-40B4-BE49-F238E27FC236}">
                <a16:creationId xmlns:a16="http://schemas.microsoft.com/office/drawing/2014/main" id="{BC159F64-5E7B-C8A6-CDEA-5F75A2BD7513}"/>
              </a:ext>
            </a:extLst>
          </p:cNvPr>
          <p:cNvGrpSpPr/>
          <p:nvPr/>
        </p:nvGrpSpPr>
        <p:grpSpPr>
          <a:xfrm>
            <a:off x="604577" y="5920276"/>
            <a:ext cx="1996880" cy="533828"/>
            <a:chOff x="5367" y="0"/>
            <a:chExt cx="1996880" cy="533828"/>
          </a:xfrm>
        </p:grpSpPr>
        <p:sp>
          <p:nvSpPr>
            <p:cNvPr id="20" name="Chevron 19">
              <a:extLst>
                <a:ext uri="{FF2B5EF4-FFF2-40B4-BE49-F238E27FC236}">
                  <a16:creationId xmlns:a16="http://schemas.microsoft.com/office/drawing/2014/main" id="{8B60DFD7-36DA-EB4C-47AD-4B99F6676A7E}"/>
                </a:ext>
              </a:extLst>
            </p:cNvPr>
            <p:cNvSpPr/>
            <p:nvPr/>
          </p:nvSpPr>
          <p:spPr>
            <a:xfrm>
              <a:off x="5367"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Chevron 4">
              <a:extLst>
                <a:ext uri="{FF2B5EF4-FFF2-40B4-BE49-F238E27FC236}">
                  <a16:creationId xmlns:a16="http://schemas.microsoft.com/office/drawing/2014/main" id="{673A1E06-ADDD-0BF0-0397-802D0FC36AD2}"/>
                </a:ext>
              </a:extLst>
            </p:cNvPr>
            <p:cNvSpPr txBox="1"/>
            <p:nvPr/>
          </p:nvSpPr>
          <p:spPr>
            <a:xfrm>
              <a:off x="272281"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Scoping</a:t>
              </a:r>
            </a:p>
          </p:txBody>
        </p:sp>
      </p:grpSp>
      <p:grpSp>
        <p:nvGrpSpPr>
          <p:cNvPr id="5" name="Group 4">
            <a:extLst>
              <a:ext uri="{FF2B5EF4-FFF2-40B4-BE49-F238E27FC236}">
                <a16:creationId xmlns:a16="http://schemas.microsoft.com/office/drawing/2014/main" id="{7973F5F1-E868-488E-2A9F-F35F0304859C}"/>
              </a:ext>
            </a:extLst>
          </p:cNvPr>
          <p:cNvGrpSpPr/>
          <p:nvPr/>
        </p:nvGrpSpPr>
        <p:grpSpPr>
          <a:xfrm>
            <a:off x="2401770" y="5920276"/>
            <a:ext cx="1996880" cy="533828"/>
            <a:chOff x="1802560" y="0"/>
            <a:chExt cx="1996880" cy="533828"/>
          </a:xfrm>
        </p:grpSpPr>
        <p:sp>
          <p:nvSpPr>
            <p:cNvPr id="18" name="Chevron 17">
              <a:extLst>
                <a:ext uri="{FF2B5EF4-FFF2-40B4-BE49-F238E27FC236}">
                  <a16:creationId xmlns:a16="http://schemas.microsoft.com/office/drawing/2014/main" id="{BF84E82B-E870-8847-2304-E24B4E7CA2D8}"/>
                </a:ext>
              </a:extLst>
            </p:cNvPr>
            <p:cNvSpPr/>
            <p:nvPr/>
          </p:nvSpPr>
          <p:spPr>
            <a:xfrm>
              <a:off x="1802560"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hevron 6">
              <a:extLst>
                <a:ext uri="{FF2B5EF4-FFF2-40B4-BE49-F238E27FC236}">
                  <a16:creationId xmlns:a16="http://schemas.microsoft.com/office/drawing/2014/main" id="{9743E68C-56A5-8C68-C2C6-37BDEB7049F7}"/>
                </a:ext>
              </a:extLst>
            </p:cNvPr>
            <p:cNvSpPr txBox="1"/>
            <p:nvPr/>
          </p:nvSpPr>
          <p:spPr>
            <a:xfrm>
              <a:off x="2069474"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Collecting</a:t>
              </a:r>
            </a:p>
          </p:txBody>
        </p:sp>
      </p:grpSp>
      <p:grpSp>
        <p:nvGrpSpPr>
          <p:cNvPr id="6" name="Group 5">
            <a:extLst>
              <a:ext uri="{FF2B5EF4-FFF2-40B4-BE49-F238E27FC236}">
                <a16:creationId xmlns:a16="http://schemas.microsoft.com/office/drawing/2014/main" id="{9FB1B7DF-8FE3-9D3D-03AA-1B34A11513F7}"/>
              </a:ext>
            </a:extLst>
          </p:cNvPr>
          <p:cNvGrpSpPr/>
          <p:nvPr/>
        </p:nvGrpSpPr>
        <p:grpSpPr>
          <a:xfrm>
            <a:off x="4198963" y="5920276"/>
            <a:ext cx="1996880" cy="533828"/>
            <a:chOff x="3599753" y="0"/>
            <a:chExt cx="1996880" cy="533828"/>
          </a:xfrm>
        </p:grpSpPr>
        <p:sp>
          <p:nvSpPr>
            <p:cNvPr id="16" name="Chevron 15">
              <a:extLst>
                <a:ext uri="{FF2B5EF4-FFF2-40B4-BE49-F238E27FC236}">
                  <a16:creationId xmlns:a16="http://schemas.microsoft.com/office/drawing/2014/main" id="{2CCA42C2-886D-65F9-ED78-4B52AB7F800B}"/>
                </a:ext>
              </a:extLst>
            </p:cNvPr>
            <p:cNvSpPr/>
            <p:nvPr/>
          </p:nvSpPr>
          <p:spPr>
            <a:xfrm>
              <a:off x="3599753"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Chevron 8">
              <a:extLst>
                <a:ext uri="{FF2B5EF4-FFF2-40B4-BE49-F238E27FC236}">
                  <a16:creationId xmlns:a16="http://schemas.microsoft.com/office/drawing/2014/main" id="{4DB852D0-316E-6404-B0B4-CB3E3547248C}"/>
                </a:ext>
              </a:extLst>
            </p:cNvPr>
            <p:cNvSpPr txBox="1"/>
            <p:nvPr/>
          </p:nvSpPr>
          <p:spPr>
            <a:xfrm>
              <a:off x="3866667"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Labeling</a:t>
              </a:r>
            </a:p>
          </p:txBody>
        </p:sp>
      </p:grpSp>
      <p:grpSp>
        <p:nvGrpSpPr>
          <p:cNvPr id="7" name="Group 6">
            <a:extLst>
              <a:ext uri="{FF2B5EF4-FFF2-40B4-BE49-F238E27FC236}">
                <a16:creationId xmlns:a16="http://schemas.microsoft.com/office/drawing/2014/main" id="{BED09742-DBD1-C75F-FA3E-CC098FFECEB7}"/>
              </a:ext>
            </a:extLst>
          </p:cNvPr>
          <p:cNvGrpSpPr/>
          <p:nvPr/>
        </p:nvGrpSpPr>
        <p:grpSpPr>
          <a:xfrm>
            <a:off x="5996156" y="5920276"/>
            <a:ext cx="1996880" cy="533828"/>
            <a:chOff x="5396946" y="0"/>
            <a:chExt cx="1996880" cy="533828"/>
          </a:xfrm>
        </p:grpSpPr>
        <p:sp>
          <p:nvSpPr>
            <p:cNvPr id="14" name="Chevron 13">
              <a:extLst>
                <a:ext uri="{FF2B5EF4-FFF2-40B4-BE49-F238E27FC236}">
                  <a16:creationId xmlns:a16="http://schemas.microsoft.com/office/drawing/2014/main" id="{3D605B25-EB12-53D0-7286-378FF463AE37}"/>
                </a:ext>
              </a:extLst>
            </p:cNvPr>
            <p:cNvSpPr/>
            <p:nvPr/>
          </p:nvSpPr>
          <p:spPr>
            <a:xfrm>
              <a:off x="5396946"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Chevron 10">
              <a:extLst>
                <a:ext uri="{FF2B5EF4-FFF2-40B4-BE49-F238E27FC236}">
                  <a16:creationId xmlns:a16="http://schemas.microsoft.com/office/drawing/2014/main" id="{AC294C8D-8C00-53A7-F84C-8C5FBEF44B8D}"/>
                </a:ext>
              </a:extLst>
            </p:cNvPr>
            <p:cNvSpPr txBox="1"/>
            <p:nvPr/>
          </p:nvSpPr>
          <p:spPr>
            <a:xfrm>
              <a:off x="5663860"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Training</a:t>
              </a:r>
            </a:p>
          </p:txBody>
        </p:sp>
      </p:grpSp>
      <p:grpSp>
        <p:nvGrpSpPr>
          <p:cNvPr id="8" name="Group 7">
            <a:extLst>
              <a:ext uri="{FF2B5EF4-FFF2-40B4-BE49-F238E27FC236}">
                <a16:creationId xmlns:a16="http://schemas.microsoft.com/office/drawing/2014/main" id="{5419926C-68E3-E0ED-653B-27C7EB3A6DF4}"/>
              </a:ext>
            </a:extLst>
          </p:cNvPr>
          <p:cNvGrpSpPr/>
          <p:nvPr/>
        </p:nvGrpSpPr>
        <p:grpSpPr>
          <a:xfrm>
            <a:off x="7793349" y="5920276"/>
            <a:ext cx="1996880" cy="533828"/>
            <a:chOff x="7194139" y="0"/>
            <a:chExt cx="1996880" cy="533828"/>
          </a:xfrm>
        </p:grpSpPr>
        <p:sp>
          <p:nvSpPr>
            <p:cNvPr id="12" name="Chevron 11">
              <a:extLst>
                <a:ext uri="{FF2B5EF4-FFF2-40B4-BE49-F238E27FC236}">
                  <a16:creationId xmlns:a16="http://schemas.microsoft.com/office/drawing/2014/main" id="{AE85633A-B306-CCCF-6DD3-0A5412DC855B}"/>
                </a:ext>
              </a:extLst>
            </p:cNvPr>
            <p:cNvSpPr/>
            <p:nvPr/>
          </p:nvSpPr>
          <p:spPr>
            <a:xfrm>
              <a:off x="7194139"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hevron 12">
              <a:extLst>
                <a:ext uri="{FF2B5EF4-FFF2-40B4-BE49-F238E27FC236}">
                  <a16:creationId xmlns:a16="http://schemas.microsoft.com/office/drawing/2014/main" id="{46824CFF-331C-6334-6C1F-118D6B2D8151}"/>
                </a:ext>
              </a:extLst>
            </p:cNvPr>
            <p:cNvSpPr txBox="1"/>
            <p:nvPr/>
          </p:nvSpPr>
          <p:spPr>
            <a:xfrm>
              <a:off x="7461053"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Deploying</a:t>
              </a:r>
            </a:p>
          </p:txBody>
        </p:sp>
      </p:grpSp>
      <p:grpSp>
        <p:nvGrpSpPr>
          <p:cNvPr id="9" name="Group 8">
            <a:extLst>
              <a:ext uri="{FF2B5EF4-FFF2-40B4-BE49-F238E27FC236}">
                <a16:creationId xmlns:a16="http://schemas.microsoft.com/office/drawing/2014/main" id="{4C4BCDB9-37EF-DB69-8F9D-BE7D60655017}"/>
              </a:ext>
            </a:extLst>
          </p:cNvPr>
          <p:cNvGrpSpPr/>
          <p:nvPr/>
        </p:nvGrpSpPr>
        <p:grpSpPr>
          <a:xfrm>
            <a:off x="9590542" y="5920276"/>
            <a:ext cx="1996880" cy="533828"/>
            <a:chOff x="8991332" y="0"/>
            <a:chExt cx="1996880" cy="533828"/>
          </a:xfrm>
        </p:grpSpPr>
        <p:sp>
          <p:nvSpPr>
            <p:cNvPr id="10" name="Chevron 9">
              <a:extLst>
                <a:ext uri="{FF2B5EF4-FFF2-40B4-BE49-F238E27FC236}">
                  <a16:creationId xmlns:a16="http://schemas.microsoft.com/office/drawing/2014/main" id="{97888C8B-01F4-F8E9-C935-F73AB424CFAB}"/>
                </a:ext>
              </a:extLst>
            </p:cNvPr>
            <p:cNvSpPr/>
            <p:nvPr/>
          </p:nvSpPr>
          <p:spPr>
            <a:xfrm>
              <a:off x="8991332"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Chevron 14">
              <a:extLst>
                <a:ext uri="{FF2B5EF4-FFF2-40B4-BE49-F238E27FC236}">
                  <a16:creationId xmlns:a16="http://schemas.microsoft.com/office/drawing/2014/main" id="{E36968EE-94EF-F580-B004-F4B5802CCB3C}"/>
                </a:ext>
              </a:extLst>
            </p:cNvPr>
            <p:cNvSpPr txBox="1"/>
            <p:nvPr/>
          </p:nvSpPr>
          <p:spPr>
            <a:xfrm>
              <a:off x="9258246"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Monitoring</a:t>
              </a:r>
            </a:p>
          </p:txBody>
        </p:sp>
      </p:grpSp>
    </p:spTree>
    <p:extLst>
      <p:ext uri="{BB962C8B-B14F-4D97-AF65-F5344CB8AC3E}">
        <p14:creationId xmlns:p14="http://schemas.microsoft.com/office/powerpoint/2010/main" val="247529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0CAD226-24B4-38F6-4FED-E1103CAB123E}"/>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EDEADAAE-8C33-FBF1-789D-AFF9037CE9E6}"/>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9C36EB00-6761-8941-2981-7C6DC9A3B87B}"/>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A70059FC-241B-9A30-66DF-1AED5B02FA35}"/>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a:t>
            </a:r>
          </a:p>
        </p:txBody>
      </p:sp>
      <p:sp>
        <p:nvSpPr>
          <p:cNvPr id="8" name="직사각형 7">
            <a:extLst>
              <a:ext uri="{FF2B5EF4-FFF2-40B4-BE49-F238E27FC236}">
                <a16:creationId xmlns:a16="http://schemas.microsoft.com/office/drawing/2014/main" id="{D6A953CF-6C33-802A-AB27-B7FEB81FF788}"/>
              </a:ext>
            </a:extLst>
          </p:cNvPr>
          <p:cNvSpPr/>
          <p:nvPr/>
        </p:nvSpPr>
        <p:spPr>
          <a:xfrm>
            <a:off x="1143000" y="623458"/>
            <a:ext cx="4430486"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Bug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란</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p>
        </p:txBody>
      </p:sp>
      <p:pic>
        <p:nvPicPr>
          <p:cNvPr id="1026" name="Picture 2" descr="Regression Svg Png Icon Free Download (#314732 ...">
            <a:extLst>
              <a:ext uri="{FF2B5EF4-FFF2-40B4-BE49-F238E27FC236}">
                <a16:creationId xmlns:a16="http://schemas.microsoft.com/office/drawing/2014/main" id="{F2CB150E-5195-883A-BE7E-89C7CA71A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730" y="2737806"/>
            <a:ext cx="1238288" cy="123828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F72947A2-7587-B42C-7F1D-ED9D5C13B158}"/>
              </a:ext>
            </a:extLst>
          </p:cNvPr>
          <p:cNvGrpSpPr/>
          <p:nvPr/>
        </p:nvGrpSpPr>
        <p:grpSpPr>
          <a:xfrm>
            <a:off x="5461210" y="1678022"/>
            <a:ext cx="5134267" cy="1678928"/>
            <a:chOff x="8006867" y="4570621"/>
            <a:chExt cx="3083203" cy="1016967"/>
          </a:xfrm>
        </p:grpSpPr>
        <p:grpSp>
          <p:nvGrpSpPr>
            <p:cNvPr id="10" name="그룹 9">
              <a:extLst>
                <a:ext uri="{FF2B5EF4-FFF2-40B4-BE49-F238E27FC236}">
                  <a16:creationId xmlns:a16="http://schemas.microsoft.com/office/drawing/2014/main" id="{F7E08EDD-374E-852F-3460-F91132EEFFCE}"/>
                </a:ext>
              </a:extLst>
            </p:cNvPr>
            <p:cNvGrpSpPr/>
            <p:nvPr/>
          </p:nvGrpSpPr>
          <p:grpSpPr>
            <a:xfrm>
              <a:off x="8006867" y="4570621"/>
              <a:ext cx="3083203" cy="502662"/>
              <a:chOff x="3957489" y="3434500"/>
              <a:chExt cx="3304107" cy="492713"/>
            </a:xfrm>
          </p:grpSpPr>
          <p:grpSp>
            <p:nvGrpSpPr>
              <p:cNvPr id="12" name="그룹 11">
                <a:extLst>
                  <a:ext uri="{FF2B5EF4-FFF2-40B4-BE49-F238E27FC236}">
                    <a16:creationId xmlns:a16="http://schemas.microsoft.com/office/drawing/2014/main" id="{6E4DF8E6-EF8C-9935-6D14-EE06E435A592}"/>
                  </a:ext>
                </a:extLst>
              </p:cNvPr>
              <p:cNvGrpSpPr/>
              <p:nvPr/>
            </p:nvGrpSpPr>
            <p:grpSpPr>
              <a:xfrm>
                <a:off x="3957489" y="3434500"/>
                <a:ext cx="3304107" cy="492713"/>
                <a:chOff x="3895009" y="2360672"/>
                <a:chExt cx="3060780" cy="404763"/>
              </a:xfrm>
            </p:grpSpPr>
            <p:sp>
              <p:nvSpPr>
                <p:cNvPr id="15" name="Freeform 30">
                  <a:extLst>
                    <a:ext uri="{FF2B5EF4-FFF2-40B4-BE49-F238E27FC236}">
                      <a16:creationId xmlns:a16="http://schemas.microsoft.com/office/drawing/2014/main" id="{63052A04-578D-841C-7A04-90D4D9DA8BB5}"/>
                    </a:ext>
                  </a:extLst>
                </p:cNvPr>
                <p:cNvSpPr>
                  <a:spLocks/>
                </p:cNvSpPr>
                <p:nvPr/>
              </p:nvSpPr>
              <p:spPr bwMode="auto">
                <a:xfrm>
                  <a:off x="3895009" y="2360672"/>
                  <a:ext cx="110166" cy="51255"/>
                </a:xfrm>
                <a:custGeom>
                  <a:avLst/>
                  <a:gdLst>
                    <a:gd name="T0" fmla="*/ 2147483647 w 110"/>
                    <a:gd name="T1" fmla="*/ 0 h 48"/>
                    <a:gd name="T2" fmla="*/ 2147483647 w 110"/>
                    <a:gd name="T3" fmla="*/ 0 h 48"/>
                    <a:gd name="T4" fmla="*/ 2147483647 w 110"/>
                    <a:gd name="T5" fmla="*/ 0 h 48"/>
                    <a:gd name="T6" fmla="*/ 2147483647 w 110"/>
                    <a:gd name="T7" fmla="*/ 2147483647 h 48"/>
                    <a:gd name="T8" fmla="*/ 2147483647 w 110"/>
                    <a:gd name="T9" fmla="*/ 2147483647 h 48"/>
                    <a:gd name="T10" fmla="*/ 2147483647 w 110"/>
                    <a:gd name="T11" fmla="*/ 2147483647 h 48"/>
                    <a:gd name="T12" fmla="*/ 2147483647 w 110"/>
                    <a:gd name="T13" fmla="*/ 2147483647 h 48"/>
                    <a:gd name="T14" fmla="*/ 2147483647 w 110"/>
                    <a:gd name="T15" fmla="*/ 2147483647 h 48"/>
                    <a:gd name="T16" fmla="*/ 0 w 110"/>
                    <a:gd name="T17" fmla="*/ 2147483647 h 48"/>
                    <a:gd name="T18" fmla="*/ 0 w 110"/>
                    <a:gd name="T19" fmla="*/ 2147483647 h 48"/>
                    <a:gd name="T20" fmla="*/ 2147483647 w 110"/>
                    <a:gd name="T21" fmla="*/ 2147483647 h 48"/>
                    <a:gd name="T22" fmla="*/ 2147483647 w 110"/>
                    <a:gd name="T23" fmla="*/ 2147483647 h 48"/>
                    <a:gd name="T24" fmla="*/ 2147483647 w 110"/>
                    <a:gd name="T25" fmla="*/ 2147483647 h 48"/>
                    <a:gd name="T26" fmla="*/ 2147483647 w 110"/>
                    <a:gd name="T27" fmla="*/ 2147483647 h 48"/>
                    <a:gd name="T28" fmla="*/ 2147483647 w 110"/>
                    <a:gd name="T29" fmla="*/ 2147483647 h 48"/>
                    <a:gd name="T30" fmla="*/ 2147483647 w 110"/>
                    <a:gd name="T31" fmla="*/ 2147483647 h 48"/>
                    <a:gd name="T32" fmla="*/ 2147483647 w 110"/>
                    <a:gd name="T33" fmla="*/ 2147483647 h 48"/>
                    <a:gd name="T34" fmla="*/ 2147483647 w 110"/>
                    <a:gd name="T35" fmla="*/ 2147483647 h 48"/>
                    <a:gd name="T36" fmla="*/ 2147483647 w 110"/>
                    <a:gd name="T37" fmla="*/ 0 h 48"/>
                    <a:gd name="T38" fmla="*/ 2147483647 w 110"/>
                    <a:gd name="T39" fmla="*/ 0 h 48"/>
                    <a:gd name="T40" fmla="*/ 2147483647 w 110"/>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48">
                      <a:moveTo>
                        <a:pt x="54" y="0"/>
                      </a:moveTo>
                      <a:lnTo>
                        <a:pt x="54" y="0"/>
                      </a:lnTo>
                      <a:lnTo>
                        <a:pt x="44" y="0"/>
                      </a:lnTo>
                      <a:lnTo>
                        <a:pt x="32" y="4"/>
                      </a:lnTo>
                      <a:lnTo>
                        <a:pt x="24" y="8"/>
                      </a:lnTo>
                      <a:lnTo>
                        <a:pt x="16" y="14"/>
                      </a:lnTo>
                      <a:lnTo>
                        <a:pt x="8" y="20"/>
                      </a:lnTo>
                      <a:lnTo>
                        <a:pt x="4" y="30"/>
                      </a:lnTo>
                      <a:lnTo>
                        <a:pt x="0" y="38"/>
                      </a:lnTo>
                      <a:lnTo>
                        <a:pt x="0" y="48"/>
                      </a:lnTo>
                      <a:lnTo>
                        <a:pt x="110" y="48"/>
                      </a:lnTo>
                      <a:lnTo>
                        <a:pt x="108" y="38"/>
                      </a:lnTo>
                      <a:lnTo>
                        <a:pt x="104" y="30"/>
                      </a:lnTo>
                      <a:lnTo>
                        <a:pt x="100" y="20"/>
                      </a:lnTo>
                      <a:lnTo>
                        <a:pt x="94" y="14"/>
                      </a:lnTo>
                      <a:lnTo>
                        <a:pt x="86" y="8"/>
                      </a:lnTo>
                      <a:lnTo>
                        <a:pt x="76" y="4"/>
                      </a:lnTo>
                      <a:lnTo>
                        <a:pt x="66" y="0"/>
                      </a:lnTo>
                      <a:lnTo>
                        <a:pt x="54"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Freeform 31">
                  <a:extLst>
                    <a:ext uri="{FF2B5EF4-FFF2-40B4-BE49-F238E27FC236}">
                      <a16:creationId xmlns:a16="http://schemas.microsoft.com/office/drawing/2014/main" id="{784E63A1-6084-530A-7C9A-1A1415928EAF}"/>
                    </a:ext>
                  </a:extLst>
                </p:cNvPr>
                <p:cNvSpPr>
                  <a:spLocks/>
                </p:cNvSpPr>
                <p:nvPr/>
              </p:nvSpPr>
              <p:spPr bwMode="auto">
                <a:xfrm>
                  <a:off x="6843621" y="2360672"/>
                  <a:ext cx="112168" cy="51255"/>
                </a:xfrm>
                <a:custGeom>
                  <a:avLst/>
                  <a:gdLst>
                    <a:gd name="T0" fmla="*/ 2147483647 w 112"/>
                    <a:gd name="T1" fmla="*/ 0 h 48"/>
                    <a:gd name="T2" fmla="*/ 2147483647 w 112"/>
                    <a:gd name="T3" fmla="*/ 0 h 48"/>
                    <a:gd name="T4" fmla="*/ 2147483647 w 112"/>
                    <a:gd name="T5" fmla="*/ 0 h 48"/>
                    <a:gd name="T6" fmla="*/ 2147483647 w 112"/>
                    <a:gd name="T7" fmla="*/ 2147483647 h 48"/>
                    <a:gd name="T8" fmla="*/ 2147483647 w 112"/>
                    <a:gd name="T9" fmla="*/ 2147483647 h 48"/>
                    <a:gd name="T10" fmla="*/ 2147483647 w 112"/>
                    <a:gd name="T11" fmla="*/ 2147483647 h 48"/>
                    <a:gd name="T12" fmla="*/ 2147483647 w 112"/>
                    <a:gd name="T13" fmla="*/ 2147483647 h 48"/>
                    <a:gd name="T14" fmla="*/ 2147483647 w 112"/>
                    <a:gd name="T15" fmla="*/ 2147483647 h 48"/>
                    <a:gd name="T16" fmla="*/ 0 w 112"/>
                    <a:gd name="T17" fmla="*/ 2147483647 h 48"/>
                    <a:gd name="T18" fmla="*/ 0 w 112"/>
                    <a:gd name="T19" fmla="*/ 2147483647 h 48"/>
                    <a:gd name="T20" fmla="*/ 2147483647 w 112"/>
                    <a:gd name="T21" fmla="*/ 2147483647 h 48"/>
                    <a:gd name="T22" fmla="*/ 2147483647 w 112"/>
                    <a:gd name="T23" fmla="*/ 2147483647 h 48"/>
                    <a:gd name="T24" fmla="*/ 2147483647 w 112"/>
                    <a:gd name="T25" fmla="*/ 2147483647 h 48"/>
                    <a:gd name="T26" fmla="*/ 2147483647 w 112"/>
                    <a:gd name="T27" fmla="*/ 2147483647 h 48"/>
                    <a:gd name="T28" fmla="*/ 2147483647 w 112"/>
                    <a:gd name="T29" fmla="*/ 2147483647 h 48"/>
                    <a:gd name="T30" fmla="*/ 2147483647 w 112"/>
                    <a:gd name="T31" fmla="*/ 2147483647 h 48"/>
                    <a:gd name="T32" fmla="*/ 2147483647 w 112"/>
                    <a:gd name="T33" fmla="*/ 2147483647 h 48"/>
                    <a:gd name="T34" fmla="*/ 2147483647 w 112"/>
                    <a:gd name="T35" fmla="*/ 2147483647 h 48"/>
                    <a:gd name="T36" fmla="*/ 2147483647 w 112"/>
                    <a:gd name="T37" fmla="*/ 0 h 48"/>
                    <a:gd name="T38" fmla="*/ 2147483647 w 112"/>
                    <a:gd name="T39" fmla="*/ 0 h 48"/>
                    <a:gd name="T40" fmla="*/ 2147483647 w 112"/>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2" h="48">
                      <a:moveTo>
                        <a:pt x="56" y="0"/>
                      </a:moveTo>
                      <a:lnTo>
                        <a:pt x="56" y="0"/>
                      </a:lnTo>
                      <a:lnTo>
                        <a:pt x="44" y="0"/>
                      </a:lnTo>
                      <a:lnTo>
                        <a:pt x="34" y="4"/>
                      </a:lnTo>
                      <a:lnTo>
                        <a:pt x="24" y="8"/>
                      </a:lnTo>
                      <a:lnTo>
                        <a:pt x="16" y="14"/>
                      </a:lnTo>
                      <a:lnTo>
                        <a:pt x="8" y="20"/>
                      </a:lnTo>
                      <a:lnTo>
                        <a:pt x="4" y="30"/>
                      </a:lnTo>
                      <a:lnTo>
                        <a:pt x="0" y="38"/>
                      </a:lnTo>
                      <a:lnTo>
                        <a:pt x="0" y="48"/>
                      </a:lnTo>
                      <a:lnTo>
                        <a:pt x="112" y="48"/>
                      </a:lnTo>
                      <a:lnTo>
                        <a:pt x="110" y="38"/>
                      </a:lnTo>
                      <a:lnTo>
                        <a:pt x="108" y="30"/>
                      </a:lnTo>
                      <a:lnTo>
                        <a:pt x="102" y="20"/>
                      </a:lnTo>
                      <a:lnTo>
                        <a:pt x="96" y="14"/>
                      </a:lnTo>
                      <a:lnTo>
                        <a:pt x="86" y="8"/>
                      </a:lnTo>
                      <a:lnTo>
                        <a:pt x="78" y="4"/>
                      </a:lnTo>
                      <a:lnTo>
                        <a:pt x="66" y="0"/>
                      </a:lnTo>
                      <a:lnTo>
                        <a:pt x="56"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7" name="Freeform 32">
                  <a:extLst>
                    <a:ext uri="{FF2B5EF4-FFF2-40B4-BE49-F238E27FC236}">
                      <a16:creationId xmlns:a16="http://schemas.microsoft.com/office/drawing/2014/main" id="{7266D223-F97C-52E1-8919-07082B1C1DF6}"/>
                    </a:ext>
                  </a:extLst>
                </p:cNvPr>
                <p:cNvSpPr>
                  <a:spLocks/>
                </p:cNvSpPr>
                <p:nvPr/>
              </p:nvSpPr>
              <p:spPr bwMode="auto">
                <a:xfrm>
                  <a:off x="3943081" y="2360672"/>
                  <a:ext cx="2960630" cy="404763"/>
                </a:xfrm>
                <a:custGeom>
                  <a:avLst/>
                  <a:gdLst/>
                  <a:ahLst/>
                  <a:cxnLst/>
                  <a:rect l="l" t="t" r="r" b="b"/>
                  <a:pathLst>
                    <a:path w="2960630" h="252000">
                      <a:moveTo>
                        <a:pt x="0" y="0"/>
                      </a:moveTo>
                      <a:lnTo>
                        <a:pt x="82123" y="0"/>
                      </a:lnTo>
                      <a:lnTo>
                        <a:pt x="701584" y="0"/>
                      </a:lnTo>
                      <a:lnTo>
                        <a:pt x="1151730" y="0"/>
                      </a:lnTo>
                      <a:lnTo>
                        <a:pt x="1231850" y="0"/>
                      </a:lnTo>
                      <a:lnTo>
                        <a:pt x="1241865" y="0"/>
                      </a:lnTo>
                      <a:lnTo>
                        <a:pt x="1718765" y="0"/>
                      </a:lnTo>
                      <a:lnTo>
                        <a:pt x="1728780" y="0"/>
                      </a:lnTo>
                      <a:lnTo>
                        <a:pt x="1810904" y="0"/>
                      </a:lnTo>
                      <a:lnTo>
                        <a:pt x="2493524" y="0"/>
                      </a:lnTo>
                      <a:lnTo>
                        <a:pt x="2880510" y="0"/>
                      </a:lnTo>
                      <a:lnTo>
                        <a:pt x="2960630" y="0"/>
                      </a:lnTo>
                      <a:lnTo>
                        <a:pt x="2950615" y="2136"/>
                      </a:lnTo>
                      <a:lnTo>
                        <a:pt x="2942603" y="6407"/>
                      </a:lnTo>
                      <a:lnTo>
                        <a:pt x="2934591" y="12814"/>
                      </a:lnTo>
                      <a:lnTo>
                        <a:pt x="2928582" y="19220"/>
                      </a:lnTo>
                      <a:lnTo>
                        <a:pt x="2922573" y="27763"/>
                      </a:lnTo>
                      <a:lnTo>
                        <a:pt x="2914561" y="44848"/>
                      </a:lnTo>
                      <a:lnTo>
                        <a:pt x="2798387" y="207153"/>
                      </a:lnTo>
                      <a:lnTo>
                        <a:pt x="2794381" y="215695"/>
                      </a:lnTo>
                      <a:lnTo>
                        <a:pt x="2786368" y="224237"/>
                      </a:lnTo>
                      <a:lnTo>
                        <a:pt x="2778356" y="230644"/>
                      </a:lnTo>
                      <a:lnTo>
                        <a:pt x="2768341" y="237051"/>
                      </a:lnTo>
                      <a:lnTo>
                        <a:pt x="2758326" y="243458"/>
                      </a:lnTo>
                      <a:lnTo>
                        <a:pt x="2748311" y="247729"/>
                      </a:lnTo>
                      <a:lnTo>
                        <a:pt x="2736293" y="249865"/>
                      </a:lnTo>
                      <a:lnTo>
                        <a:pt x="2724275" y="252000"/>
                      </a:lnTo>
                      <a:lnTo>
                        <a:pt x="2493524" y="252000"/>
                      </a:lnTo>
                      <a:lnTo>
                        <a:pt x="1965135" y="252000"/>
                      </a:lnTo>
                      <a:lnTo>
                        <a:pt x="995495" y="252000"/>
                      </a:lnTo>
                      <a:lnTo>
                        <a:pt x="701584" y="252000"/>
                      </a:lnTo>
                      <a:lnTo>
                        <a:pt x="236355" y="252000"/>
                      </a:lnTo>
                      <a:lnTo>
                        <a:pt x="224337" y="249865"/>
                      </a:lnTo>
                      <a:lnTo>
                        <a:pt x="214322" y="247729"/>
                      </a:lnTo>
                      <a:lnTo>
                        <a:pt x="202304" y="243458"/>
                      </a:lnTo>
                      <a:lnTo>
                        <a:pt x="192289" y="237051"/>
                      </a:lnTo>
                      <a:lnTo>
                        <a:pt x="182274" y="230644"/>
                      </a:lnTo>
                      <a:lnTo>
                        <a:pt x="174262" y="224237"/>
                      </a:lnTo>
                      <a:lnTo>
                        <a:pt x="168253" y="215695"/>
                      </a:lnTo>
                      <a:lnTo>
                        <a:pt x="162244" y="207153"/>
                      </a:lnTo>
                      <a:lnTo>
                        <a:pt x="48072" y="44848"/>
                      </a:lnTo>
                      <a:lnTo>
                        <a:pt x="38057" y="27763"/>
                      </a:lnTo>
                      <a:lnTo>
                        <a:pt x="32048" y="19220"/>
                      </a:lnTo>
                      <a:lnTo>
                        <a:pt x="26039" y="12814"/>
                      </a:lnTo>
                      <a:lnTo>
                        <a:pt x="18027" y="6407"/>
                      </a:lnTo>
                      <a:lnTo>
                        <a:pt x="10015" y="2136"/>
                      </a:lnTo>
                      <a:close/>
                    </a:path>
                  </a:pathLst>
                </a:custGeom>
                <a:solidFill>
                  <a:srgbClr val="01B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endParaRPr lang="ko-KR" altLang="en-US" sz="8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grpSp>
          <p:sp>
            <p:nvSpPr>
              <p:cNvPr id="13" name="타원 5">
                <a:extLst>
                  <a:ext uri="{FF2B5EF4-FFF2-40B4-BE49-F238E27FC236}">
                    <a16:creationId xmlns:a16="http://schemas.microsoft.com/office/drawing/2014/main" id="{49B5E3BD-15FD-AEA5-C8E9-F36A309C16C2}"/>
                  </a:ext>
                </a:extLst>
              </p:cNvPr>
              <p:cNvSpPr/>
              <p:nvPr/>
            </p:nvSpPr>
            <p:spPr>
              <a:xfrm>
                <a:off x="4134372" y="3453584"/>
                <a:ext cx="2950318" cy="314002"/>
              </a:xfrm>
              <a:custGeom>
                <a:avLst/>
                <a:gdLst/>
                <a:ahLst/>
                <a:cxnLst/>
                <a:rect l="l" t="t" r="r" b="b"/>
                <a:pathLst>
                  <a:path w="3493204" h="268339">
                    <a:moveTo>
                      <a:pt x="0" y="0"/>
                    </a:moveTo>
                    <a:lnTo>
                      <a:pt x="772412" y="0"/>
                    </a:lnTo>
                    <a:lnTo>
                      <a:pt x="1335543" y="0"/>
                    </a:lnTo>
                    <a:lnTo>
                      <a:pt x="1435773" y="0"/>
                    </a:lnTo>
                    <a:lnTo>
                      <a:pt x="1448302" y="0"/>
                    </a:lnTo>
                    <a:lnTo>
                      <a:pt x="2044903" y="0"/>
                    </a:lnTo>
                    <a:lnTo>
                      <a:pt x="2057431" y="0"/>
                    </a:lnTo>
                    <a:lnTo>
                      <a:pt x="2160168" y="0"/>
                    </a:lnTo>
                    <a:lnTo>
                      <a:pt x="3014124" y="0"/>
                    </a:lnTo>
                    <a:lnTo>
                      <a:pt x="3493204" y="0"/>
                    </a:lnTo>
                    <a:cubicBezTo>
                      <a:pt x="3190790" y="158668"/>
                      <a:pt x="2522434" y="268339"/>
                      <a:pt x="1746602" y="268339"/>
                    </a:cubicBezTo>
                    <a:cubicBezTo>
                      <a:pt x="970771" y="268339"/>
                      <a:pt x="302415" y="158668"/>
                      <a:pt x="0" y="0"/>
                    </a:cubicBezTo>
                    <a:close/>
                  </a:path>
                </a:pathLst>
              </a:custGeom>
              <a:gradFill>
                <a:gsLst>
                  <a:gs pos="3000">
                    <a:schemeClr val="bg1">
                      <a:alpha val="20000"/>
                    </a:schemeClr>
                  </a:gs>
                  <a:gs pos="99583">
                    <a:schemeClr val="bg1">
                      <a:alpha val="0"/>
                    </a:schemeClr>
                  </a:gs>
                </a:gsLst>
                <a:lin ang="5400000" scaled="0"/>
              </a:gradFill>
              <a:ln w="6350" algn="ctr">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a:sp3d>
              </a:bodyPr>
              <a:lstStyle/>
              <a:p>
                <a:pPr algn="ctr" defTabSz="466435" latinLnBrk="0">
                  <a:lnSpc>
                    <a:spcPct val="95000"/>
                  </a:lnSpc>
                  <a:buClr>
                    <a:srgbClr val="969696"/>
                  </a:buClr>
                </a:pPr>
                <a:endParaRPr lang="ko-KR" altLang="en-US" sz="1428" spc="-41">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4" name="Text Box 23">
                <a:extLst>
                  <a:ext uri="{FF2B5EF4-FFF2-40B4-BE49-F238E27FC236}">
                    <a16:creationId xmlns:a16="http://schemas.microsoft.com/office/drawing/2014/main" id="{754B12DD-8FB5-74B1-1524-4D7B5EBEED86}"/>
                  </a:ext>
                </a:extLst>
              </p:cNvPr>
              <p:cNvSpPr txBox="1">
                <a:spLocks noChangeArrowheads="1"/>
              </p:cNvSpPr>
              <p:nvPr/>
            </p:nvSpPr>
            <p:spPr bwMode="auto">
              <a:xfrm>
                <a:off x="4175789" y="3598092"/>
                <a:ext cx="2863182" cy="182738"/>
              </a:xfrm>
              <a:prstGeom prst="rect">
                <a:avLst/>
              </a:prstGeom>
              <a:noFill/>
              <a:ln w="9525">
                <a:noFill/>
                <a:miter lim="800000"/>
                <a:headEnd/>
                <a:tailEnd/>
              </a:ln>
            </p:spPr>
            <p:txBody>
              <a:bodyPr wrap="square" lIns="0" tIns="0" rIns="0" bIns="0" anchor="ctr">
                <a:spAutoFit/>
                <a:scene3d>
                  <a:camera prst="orthographicFront"/>
                  <a:lightRig rig="threePt" dir="t"/>
                </a:scene3d>
                <a:sp3d>
                  <a:bevelB w="0" h="0"/>
                </a:sp3d>
              </a:bodyPr>
              <a:lstStyle>
                <a:defPPr>
                  <a:defRPr lang="ko-KR"/>
                </a:defPPr>
                <a:lvl1pPr marL="0" defTabSz="914400" eaLnBrk="1" latinLnBrk="0" hangingPunct="1">
                  <a:lnSpc>
                    <a:spcPts val="1200"/>
                  </a:lnSpc>
                  <a:defRPr sz="900" spc="-80">
                    <a:solidFill>
                      <a:schemeClr val="tx1">
                        <a:lumMod val="75000"/>
                        <a:lumOff val="25000"/>
                      </a:schemeClr>
                    </a:solidFill>
                    <a:latin typeface="Rix고딕 M" pitchFamily="2" charset="-127"/>
                    <a:ea typeface="Rix고딕 M" pitchFamily="2" charset="-127"/>
                  </a:defRPr>
                </a:lvl1pPr>
                <a:lvl2pPr defTabSz="914400" eaLnBrk="1" hangingPunct="1">
                  <a:defRPr sz="1800">
                    <a:latin typeface="+mn-lt"/>
                    <a:ea typeface="+mn-ea"/>
                  </a:defRPr>
                </a:lvl2pPr>
                <a:lvl3pPr defTabSz="914400" eaLnBrk="1" hangingPunct="1">
                  <a:defRPr sz="1800">
                    <a:latin typeface="+mn-lt"/>
                    <a:ea typeface="+mn-ea"/>
                  </a:defRPr>
                </a:lvl3pPr>
                <a:lvl4pPr defTabSz="914400" eaLnBrk="1" hangingPunct="1">
                  <a:defRPr sz="1800">
                    <a:latin typeface="+mn-lt"/>
                    <a:ea typeface="+mn-ea"/>
                  </a:defRPr>
                </a:lvl4pPr>
                <a:lvl5pPr defTabSz="914400" eaLnBrk="1"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0" lvl="1" indent="-69726" algn="ctr" defTabSz="932353" eaLnBrk="0" latinLnBrk="0" hangingPunct="0">
                  <a:lnSpc>
                    <a:spcPct val="100000"/>
                  </a:lnSpc>
                  <a:defRPr/>
                </a:pPr>
                <a:r>
                  <a:rPr lang="en-US" altLang="ko-KR"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Regression Bug</a:t>
                </a:r>
                <a:r>
                  <a:rPr lang="ko-KR" altLang="en-US"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란</a:t>
                </a:r>
                <a:r>
                  <a:rPr lang="en-US" altLang="ko-KR"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a:t>
                </a:r>
                <a:endParaRPr lang="ko-KR" altLang="en-US"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endParaRPr>
              </a:p>
            </p:txBody>
          </p:sp>
        </p:grpSp>
        <p:sp>
          <p:nvSpPr>
            <p:cNvPr id="11" name="TextBox 16">
              <a:extLst>
                <a:ext uri="{FF2B5EF4-FFF2-40B4-BE49-F238E27FC236}">
                  <a16:creationId xmlns:a16="http://schemas.microsoft.com/office/drawing/2014/main" id="{28BE6089-24EB-3F1E-0975-92408F51DD63}"/>
                </a:ext>
              </a:extLst>
            </p:cNvPr>
            <p:cNvSpPr txBox="1"/>
            <p:nvPr/>
          </p:nvSpPr>
          <p:spPr>
            <a:xfrm>
              <a:off x="8186252" y="5169019"/>
              <a:ext cx="2746103" cy="418569"/>
            </a:xfrm>
            <a:prstGeom prst="rect">
              <a:avLst/>
            </a:prstGeom>
            <a:noFill/>
          </p:spPr>
          <p:txBody>
            <a:bodyPr wrap="square" lIns="0" tIns="0" rIns="0" bIns="0" rtlCol="0" anchor="t">
              <a:spAutoFit/>
            </a:bodyPr>
            <a:lstStyle>
              <a:defPPr>
                <a:defRPr lang="en-US"/>
              </a:defPPr>
              <a:lvl1pPr marL="101600" indent="-101600">
                <a:spcAft>
                  <a:spcPts val="200"/>
                </a:spcAft>
                <a:buClrTx/>
                <a:buSzPct val="90000"/>
                <a:buFont typeface="Wingdings" panose="05000000000000000000" pitchFamily="2" charset="2"/>
                <a:buChar char="§"/>
                <a:defRPr sz="1200" spc="0">
                  <a:ln w="6350">
                    <a:solidFill>
                      <a:schemeClr val="bg1">
                        <a:alpha val="0"/>
                      </a:schemeClr>
                    </a:solidFill>
                    <a:miter lim="800000"/>
                  </a:ln>
                  <a:solidFill>
                    <a:schemeClr val="tx1">
                      <a:lumMod val="85000"/>
                      <a:lumOff val="15000"/>
                    </a:schemeClr>
                  </a:solidFill>
                  <a:latin typeface="-윤고딕320" panose="02030504000101010101" pitchFamily="18" charset="-127"/>
                  <a:ea typeface="-윤고딕320" panose="02030504000101010101" pitchFamily="18" charset="-127"/>
                  <a:cs typeface="Droid Sans Fallback" panose="020B0502000000000001" pitchFamily="50" charset="-127"/>
                </a:defRPr>
              </a:lvl1pPr>
            </a:lstStyle>
            <a:p>
              <a:pPr marL="92075" indent="-92075" latinLnBrk="0">
                <a:lnSpc>
                  <a:spcPct val="150000"/>
                </a:lnSpc>
                <a:spcAft>
                  <a:spcPts val="0"/>
                </a:spcAft>
                <a:buClr>
                  <a:srgbClr val="021B27"/>
                </a:buClr>
                <a:buFont typeface="Arial" panose="020B0604020202020204" pitchFamily="34" charset="0"/>
                <a:buChar char="•"/>
              </a:pP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배포</a:t>
              </a: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전 동작되었던 기능들이 배포나 업그레이드 등으로  작동하지 않는 현상</a:t>
              </a:r>
              <a:endParaRPr lang="ko-KR" altLang="en-US" sz="18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endParaRPr>
            </a:p>
          </p:txBody>
        </p:sp>
      </p:grpSp>
      <p:grpSp>
        <p:nvGrpSpPr>
          <p:cNvPr id="18" name="그룹 17">
            <a:extLst>
              <a:ext uri="{FF2B5EF4-FFF2-40B4-BE49-F238E27FC236}">
                <a16:creationId xmlns:a16="http://schemas.microsoft.com/office/drawing/2014/main" id="{3B4FB969-DA8C-942A-5A6C-8B8EA09AAA53}"/>
              </a:ext>
            </a:extLst>
          </p:cNvPr>
          <p:cNvGrpSpPr/>
          <p:nvPr/>
        </p:nvGrpSpPr>
        <p:grpSpPr>
          <a:xfrm>
            <a:off x="5464571" y="4046899"/>
            <a:ext cx="5264992" cy="1894373"/>
            <a:chOff x="8006867" y="4570621"/>
            <a:chExt cx="3161705" cy="1147466"/>
          </a:xfrm>
        </p:grpSpPr>
        <p:grpSp>
          <p:nvGrpSpPr>
            <p:cNvPr id="19" name="그룹 18">
              <a:extLst>
                <a:ext uri="{FF2B5EF4-FFF2-40B4-BE49-F238E27FC236}">
                  <a16:creationId xmlns:a16="http://schemas.microsoft.com/office/drawing/2014/main" id="{A4B3142E-2AC4-B46D-0AEE-7C0FCD408F88}"/>
                </a:ext>
              </a:extLst>
            </p:cNvPr>
            <p:cNvGrpSpPr/>
            <p:nvPr/>
          </p:nvGrpSpPr>
          <p:grpSpPr>
            <a:xfrm>
              <a:off x="8006867" y="4570621"/>
              <a:ext cx="3083203" cy="502662"/>
              <a:chOff x="3957489" y="3434500"/>
              <a:chExt cx="3304107" cy="492713"/>
            </a:xfrm>
          </p:grpSpPr>
          <p:grpSp>
            <p:nvGrpSpPr>
              <p:cNvPr id="21" name="그룹 20">
                <a:extLst>
                  <a:ext uri="{FF2B5EF4-FFF2-40B4-BE49-F238E27FC236}">
                    <a16:creationId xmlns:a16="http://schemas.microsoft.com/office/drawing/2014/main" id="{8A55F987-7327-21C9-E8D8-8E710B93E156}"/>
                  </a:ext>
                </a:extLst>
              </p:cNvPr>
              <p:cNvGrpSpPr/>
              <p:nvPr/>
            </p:nvGrpSpPr>
            <p:grpSpPr>
              <a:xfrm>
                <a:off x="3957489" y="3434500"/>
                <a:ext cx="3304107" cy="492713"/>
                <a:chOff x="3895009" y="2360672"/>
                <a:chExt cx="3060780" cy="404763"/>
              </a:xfrm>
            </p:grpSpPr>
            <p:sp>
              <p:nvSpPr>
                <p:cNvPr id="24" name="Freeform 30">
                  <a:extLst>
                    <a:ext uri="{FF2B5EF4-FFF2-40B4-BE49-F238E27FC236}">
                      <a16:creationId xmlns:a16="http://schemas.microsoft.com/office/drawing/2014/main" id="{198CA365-2688-FC54-1922-DB6F856B49CF}"/>
                    </a:ext>
                  </a:extLst>
                </p:cNvPr>
                <p:cNvSpPr>
                  <a:spLocks/>
                </p:cNvSpPr>
                <p:nvPr/>
              </p:nvSpPr>
              <p:spPr bwMode="auto">
                <a:xfrm>
                  <a:off x="3895009" y="2360672"/>
                  <a:ext cx="110166" cy="51255"/>
                </a:xfrm>
                <a:custGeom>
                  <a:avLst/>
                  <a:gdLst>
                    <a:gd name="T0" fmla="*/ 2147483647 w 110"/>
                    <a:gd name="T1" fmla="*/ 0 h 48"/>
                    <a:gd name="T2" fmla="*/ 2147483647 w 110"/>
                    <a:gd name="T3" fmla="*/ 0 h 48"/>
                    <a:gd name="T4" fmla="*/ 2147483647 w 110"/>
                    <a:gd name="T5" fmla="*/ 0 h 48"/>
                    <a:gd name="T6" fmla="*/ 2147483647 w 110"/>
                    <a:gd name="T7" fmla="*/ 2147483647 h 48"/>
                    <a:gd name="T8" fmla="*/ 2147483647 w 110"/>
                    <a:gd name="T9" fmla="*/ 2147483647 h 48"/>
                    <a:gd name="T10" fmla="*/ 2147483647 w 110"/>
                    <a:gd name="T11" fmla="*/ 2147483647 h 48"/>
                    <a:gd name="T12" fmla="*/ 2147483647 w 110"/>
                    <a:gd name="T13" fmla="*/ 2147483647 h 48"/>
                    <a:gd name="T14" fmla="*/ 2147483647 w 110"/>
                    <a:gd name="T15" fmla="*/ 2147483647 h 48"/>
                    <a:gd name="T16" fmla="*/ 0 w 110"/>
                    <a:gd name="T17" fmla="*/ 2147483647 h 48"/>
                    <a:gd name="T18" fmla="*/ 0 w 110"/>
                    <a:gd name="T19" fmla="*/ 2147483647 h 48"/>
                    <a:gd name="T20" fmla="*/ 2147483647 w 110"/>
                    <a:gd name="T21" fmla="*/ 2147483647 h 48"/>
                    <a:gd name="T22" fmla="*/ 2147483647 w 110"/>
                    <a:gd name="T23" fmla="*/ 2147483647 h 48"/>
                    <a:gd name="T24" fmla="*/ 2147483647 w 110"/>
                    <a:gd name="T25" fmla="*/ 2147483647 h 48"/>
                    <a:gd name="T26" fmla="*/ 2147483647 w 110"/>
                    <a:gd name="T27" fmla="*/ 2147483647 h 48"/>
                    <a:gd name="T28" fmla="*/ 2147483647 w 110"/>
                    <a:gd name="T29" fmla="*/ 2147483647 h 48"/>
                    <a:gd name="T30" fmla="*/ 2147483647 w 110"/>
                    <a:gd name="T31" fmla="*/ 2147483647 h 48"/>
                    <a:gd name="T32" fmla="*/ 2147483647 w 110"/>
                    <a:gd name="T33" fmla="*/ 2147483647 h 48"/>
                    <a:gd name="T34" fmla="*/ 2147483647 w 110"/>
                    <a:gd name="T35" fmla="*/ 2147483647 h 48"/>
                    <a:gd name="T36" fmla="*/ 2147483647 w 110"/>
                    <a:gd name="T37" fmla="*/ 0 h 48"/>
                    <a:gd name="T38" fmla="*/ 2147483647 w 110"/>
                    <a:gd name="T39" fmla="*/ 0 h 48"/>
                    <a:gd name="T40" fmla="*/ 2147483647 w 110"/>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48">
                      <a:moveTo>
                        <a:pt x="54" y="0"/>
                      </a:moveTo>
                      <a:lnTo>
                        <a:pt x="54" y="0"/>
                      </a:lnTo>
                      <a:lnTo>
                        <a:pt x="44" y="0"/>
                      </a:lnTo>
                      <a:lnTo>
                        <a:pt x="32" y="4"/>
                      </a:lnTo>
                      <a:lnTo>
                        <a:pt x="24" y="8"/>
                      </a:lnTo>
                      <a:lnTo>
                        <a:pt x="16" y="14"/>
                      </a:lnTo>
                      <a:lnTo>
                        <a:pt x="8" y="20"/>
                      </a:lnTo>
                      <a:lnTo>
                        <a:pt x="4" y="30"/>
                      </a:lnTo>
                      <a:lnTo>
                        <a:pt x="0" y="38"/>
                      </a:lnTo>
                      <a:lnTo>
                        <a:pt x="0" y="48"/>
                      </a:lnTo>
                      <a:lnTo>
                        <a:pt x="110" y="48"/>
                      </a:lnTo>
                      <a:lnTo>
                        <a:pt x="108" y="38"/>
                      </a:lnTo>
                      <a:lnTo>
                        <a:pt x="104" y="30"/>
                      </a:lnTo>
                      <a:lnTo>
                        <a:pt x="100" y="20"/>
                      </a:lnTo>
                      <a:lnTo>
                        <a:pt x="94" y="14"/>
                      </a:lnTo>
                      <a:lnTo>
                        <a:pt x="86" y="8"/>
                      </a:lnTo>
                      <a:lnTo>
                        <a:pt x="76" y="4"/>
                      </a:lnTo>
                      <a:lnTo>
                        <a:pt x="66" y="0"/>
                      </a:lnTo>
                      <a:lnTo>
                        <a:pt x="54"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5" name="Freeform 31">
                  <a:extLst>
                    <a:ext uri="{FF2B5EF4-FFF2-40B4-BE49-F238E27FC236}">
                      <a16:creationId xmlns:a16="http://schemas.microsoft.com/office/drawing/2014/main" id="{2EC18FBB-7068-5A7C-880C-ADE2C853171A}"/>
                    </a:ext>
                  </a:extLst>
                </p:cNvPr>
                <p:cNvSpPr>
                  <a:spLocks/>
                </p:cNvSpPr>
                <p:nvPr/>
              </p:nvSpPr>
              <p:spPr bwMode="auto">
                <a:xfrm>
                  <a:off x="6843621" y="2360672"/>
                  <a:ext cx="112168" cy="51255"/>
                </a:xfrm>
                <a:custGeom>
                  <a:avLst/>
                  <a:gdLst>
                    <a:gd name="T0" fmla="*/ 2147483647 w 112"/>
                    <a:gd name="T1" fmla="*/ 0 h 48"/>
                    <a:gd name="T2" fmla="*/ 2147483647 w 112"/>
                    <a:gd name="T3" fmla="*/ 0 h 48"/>
                    <a:gd name="T4" fmla="*/ 2147483647 w 112"/>
                    <a:gd name="T5" fmla="*/ 0 h 48"/>
                    <a:gd name="T6" fmla="*/ 2147483647 w 112"/>
                    <a:gd name="T7" fmla="*/ 2147483647 h 48"/>
                    <a:gd name="T8" fmla="*/ 2147483647 w 112"/>
                    <a:gd name="T9" fmla="*/ 2147483647 h 48"/>
                    <a:gd name="T10" fmla="*/ 2147483647 w 112"/>
                    <a:gd name="T11" fmla="*/ 2147483647 h 48"/>
                    <a:gd name="T12" fmla="*/ 2147483647 w 112"/>
                    <a:gd name="T13" fmla="*/ 2147483647 h 48"/>
                    <a:gd name="T14" fmla="*/ 2147483647 w 112"/>
                    <a:gd name="T15" fmla="*/ 2147483647 h 48"/>
                    <a:gd name="T16" fmla="*/ 0 w 112"/>
                    <a:gd name="T17" fmla="*/ 2147483647 h 48"/>
                    <a:gd name="T18" fmla="*/ 0 w 112"/>
                    <a:gd name="T19" fmla="*/ 2147483647 h 48"/>
                    <a:gd name="T20" fmla="*/ 2147483647 w 112"/>
                    <a:gd name="T21" fmla="*/ 2147483647 h 48"/>
                    <a:gd name="T22" fmla="*/ 2147483647 w 112"/>
                    <a:gd name="T23" fmla="*/ 2147483647 h 48"/>
                    <a:gd name="T24" fmla="*/ 2147483647 w 112"/>
                    <a:gd name="T25" fmla="*/ 2147483647 h 48"/>
                    <a:gd name="T26" fmla="*/ 2147483647 w 112"/>
                    <a:gd name="T27" fmla="*/ 2147483647 h 48"/>
                    <a:gd name="T28" fmla="*/ 2147483647 w 112"/>
                    <a:gd name="T29" fmla="*/ 2147483647 h 48"/>
                    <a:gd name="T30" fmla="*/ 2147483647 w 112"/>
                    <a:gd name="T31" fmla="*/ 2147483647 h 48"/>
                    <a:gd name="T32" fmla="*/ 2147483647 w 112"/>
                    <a:gd name="T33" fmla="*/ 2147483647 h 48"/>
                    <a:gd name="T34" fmla="*/ 2147483647 w 112"/>
                    <a:gd name="T35" fmla="*/ 2147483647 h 48"/>
                    <a:gd name="T36" fmla="*/ 2147483647 w 112"/>
                    <a:gd name="T37" fmla="*/ 0 h 48"/>
                    <a:gd name="T38" fmla="*/ 2147483647 w 112"/>
                    <a:gd name="T39" fmla="*/ 0 h 48"/>
                    <a:gd name="T40" fmla="*/ 2147483647 w 112"/>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2" h="48">
                      <a:moveTo>
                        <a:pt x="56" y="0"/>
                      </a:moveTo>
                      <a:lnTo>
                        <a:pt x="56" y="0"/>
                      </a:lnTo>
                      <a:lnTo>
                        <a:pt x="44" y="0"/>
                      </a:lnTo>
                      <a:lnTo>
                        <a:pt x="34" y="4"/>
                      </a:lnTo>
                      <a:lnTo>
                        <a:pt x="24" y="8"/>
                      </a:lnTo>
                      <a:lnTo>
                        <a:pt x="16" y="14"/>
                      </a:lnTo>
                      <a:lnTo>
                        <a:pt x="8" y="20"/>
                      </a:lnTo>
                      <a:lnTo>
                        <a:pt x="4" y="30"/>
                      </a:lnTo>
                      <a:lnTo>
                        <a:pt x="0" y="38"/>
                      </a:lnTo>
                      <a:lnTo>
                        <a:pt x="0" y="48"/>
                      </a:lnTo>
                      <a:lnTo>
                        <a:pt x="112" y="48"/>
                      </a:lnTo>
                      <a:lnTo>
                        <a:pt x="110" y="38"/>
                      </a:lnTo>
                      <a:lnTo>
                        <a:pt x="108" y="30"/>
                      </a:lnTo>
                      <a:lnTo>
                        <a:pt x="102" y="20"/>
                      </a:lnTo>
                      <a:lnTo>
                        <a:pt x="96" y="14"/>
                      </a:lnTo>
                      <a:lnTo>
                        <a:pt x="86" y="8"/>
                      </a:lnTo>
                      <a:lnTo>
                        <a:pt x="78" y="4"/>
                      </a:lnTo>
                      <a:lnTo>
                        <a:pt x="66" y="0"/>
                      </a:lnTo>
                      <a:lnTo>
                        <a:pt x="56"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6" name="Freeform 32">
                  <a:extLst>
                    <a:ext uri="{FF2B5EF4-FFF2-40B4-BE49-F238E27FC236}">
                      <a16:creationId xmlns:a16="http://schemas.microsoft.com/office/drawing/2014/main" id="{99F00FCA-AC93-A01F-CF61-55166356A779}"/>
                    </a:ext>
                  </a:extLst>
                </p:cNvPr>
                <p:cNvSpPr>
                  <a:spLocks/>
                </p:cNvSpPr>
                <p:nvPr/>
              </p:nvSpPr>
              <p:spPr bwMode="auto">
                <a:xfrm>
                  <a:off x="3943081" y="2360672"/>
                  <a:ext cx="2960630" cy="404763"/>
                </a:xfrm>
                <a:custGeom>
                  <a:avLst/>
                  <a:gdLst/>
                  <a:ahLst/>
                  <a:cxnLst/>
                  <a:rect l="l" t="t" r="r" b="b"/>
                  <a:pathLst>
                    <a:path w="2960630" h="252000">
                      <a:moveTo>
                        <a:pt x="0" y="0"/>
                      </a:moveTo>
                      <a:lnTo>
                        <a:pt x="82123" y="0"/>
                      </a:lnTo>
                      <a:lnTo>
                        <a:pt x="701584" y="0"/>
                      </a:lnTo>
                      <a:lnTo>
                        <a:pt x="1151730" y="0"/>
                      </a:lnTo>
                      <a:lnTo>
                        <a:pt x="1231850" y="0"/>
                      </a:lnTo>
                      <a:lnTo>
                        <a:pt x="1241865" y="0"/>
                      </a:lnTo>
                      <a:lnTo>
                        <a:pt x="1718765" y="0"/>
                      </a:lnTo>
                      <a:lnTo>
                        <a:pt x="1728780" y="0"/>
                      </a:lnTo>
                      <a:lnTo>
                        <a:pt x="1810904" y="0"/>
                      </a:lnTo>
                      <a:lnTo>
                        <a:pt x="2493524" y="0"/>
                      </a:lnTo>
                      <a:lnTo>
                        <a:pt x="2880510" y="0"/>
                      </a:lnTo>
                      <a:lnTo>
                        <a:pt x="2960630" y="0"/>
                      </a:lnTo>
                      <a:lnTo>
                        <a:pt x="2950615" y="2136"/>
                      </a:lnTo>
                      <a:lnTo>
                        <a:pt x="2942603" y="6407"/>
                      </a:lnTo>
                      <a:lnTo>
                        <a:pt x="2934591" y="12814"/>
                      </a:lnTo>
                      <a:lnTo>
                        <a:pt x="2928582" y="19220"/>
                      </a:lnTo>
                      <a:lnTo>
                        <a:pt x="2922573" y="27763"/>
                      </a:lnTo>
                      <a:lnTo>
                        <a:pt x="2914561" y="44848"/>
                      </a:lnTo>
                      <a:lnTo>
                        <a:pt x="2798387" y="207153"/>
                      </a:lnTo>
                      <a:lnTo>
                        <a:pt x="2794381" y="215695"/>
                      </a:lnTo>
                      <a:lnTo>
                        <a:pt x="2786368" y="224237"/>
                      </a:lnTo>
                      <a:lnTo>
                        <a:pt x="2778356" y="230644"/>
                      </a:lnTo>
                      <a:lnTo>
                        <a:pt x="2768341" y="237051"/>
                      </a:lnTo>
                      <a:lnTo>
                        <a:pt x="2758326" y="243458"/>
                      </a:lnTo>
                      <a:lnTo>
                        <a:pt x="2748311" y="247729"/>
                      </a:lnTo>
                      <a:lnTo>
                        <a:pt x="2736293" y="249865"/>
                      </a:lnTo>
                      <a:lnTo>
                        <a:pt x="2724275" y="252000"/>
                      </a:lnTo>
                      <a:lnTo>
                        <a:pt x="2493524" y="252000"/>
                      </a:lnTo>
                      <a:lnTo>
                        <a:pt x="1965135" y="252000"/>
                      </a:lnTo>
                      <a:lnTo>
                        <a:pt x="995495" y="252000"/>
                      </a:lnTo>
                      <a:lnTo>
                        <a:pt x="701584" y="252000"/>
                      </a:lnTo>
                      <a:lnTo>
                        <a:pt x="236355" y="252000"/>
                      </a:lnTo>
                      <a:lnTo>
                        <a:pt x="224337" y="249865"/>
                      </a:lnTo>
                      <a:lnTo>
                        <a:pt x="214322" y="247729"/>
                      </a:lnTo>
                      <a:lnTo>
                        <a:pt x="202304" y="243458"/>
                      </a:lnTo>
                      <a:lnTo>
                        <a:pt x="192289" y="237051"/>
                      </a:lnTo>
                      <a:lnTo>
                        <a:pt x="182274" y="230644"/>
                      </a:lnTo>
                      <a:lnTo>
                        <a:pt x="174262" y="224237"/>
                      </a:lnTo>
                      <a:lnTo>
                        <a:pt x="168253" y="215695"/>
                      </a:lnTo>
                      <a:lnTo>
                        <a:pt x="162244" y="207153"/>
                      </a:lnTo>
                      <a:lnTo>
                        <a:pt x="48072" y="44848"/>
                      </a:lnTo>
                      <a:lnTo>
                        <a:pt x="38057" y="27763"/>
                      </a:lnTo>
                      <a:lnTo>
                        <a:pt x="32048" y="19220"/>
                      </a:lnTo>
                      <a:lnTo>
                        <a:pt x="26039" y="12814"/>
                      </a:lnTo>
                      <a:lnTo>
                        <a:pt x="18027" y="6407"/>
                      </a:lnTo>
                      <a:lnTo>
                        <a:pt x="10015" y="2136"/>
                      </a:lnTo>
                      <a:close/>
                    </a:path>
                  </a:pathLst>
                </a:custGeom>
                <a:solidFill>
                  <a:srgbClr val="01B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endParaRPr lang="ko-KR" altLang="en-US" sz="8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grpSp>
          <p:sp>
            <p:nvSpPr>
              <p:cNvPr id="22" name="타원 5">
                <a:extLst>
                  <a:ext uri="{FF2B5EF4-FFF2-40B4-BE49-F238E27FC236}">
                    <a16:creationId xmlns:a16="http://schemas.microsoft.com/office/drawing/2014/main" id="{CAA31F6C-6239-D80C-E241-9E5EE2433B48}"/>
                  </a:ext>
                </a:extLst>
              </p:cNvPr>
              <p:cNvSpPr/>
              <p:nvPr/>
            </p:nvSpPr>
            <p:spPr>
              <a:xfrm>
                <a:off x="4134372" y="3453584"/>
                <a:ext cx="2950318" cy="314002"/>
              </a:xfrm>
              <a:custGeom>
                <a:avLst/>
                <a:gdLst/>
                <a:ahLst/>
                <a:cxnLst/>
                <a:rect l="l" t="t" r="r" b="b"/>
                <a:pathLst>
                  <a:path w="3493204" h="268339">
                    <a:moveTo>
                      <a:pt x="0" y="0"/>
                    </a:moveTo>
                    <a:lnTo>
                      <a:pt x="772412" y="0"/>
                    </a:lnTo>
                    <a:lnTo>
                      <a:pt x="1335543" y="0"/>
                    </a:lnTo>
                    <a:lnTo>
                      <a:pt x="1435773" y="0"/>
                    </a:lnTo>
                    <a:lnTo>
                      <a:pt x="1448302" y="0"/>
                    </a:lnTo>
                    <a:lnTo>
                      <a:pt x="2044903" y="0"/>
                    </a:lnTo>
                    <a:lnTo>
                      <a:pt x="2057431" y="0"/>
                    </a:lnTo>
                    <a:lnTo>
                      <a:pt x="2160168" y="0"/>
                    </a:lnTo>
                    <a:lnTo>
                      <a:pt x="3014124" y="0"/>
                    </a:lnTo>
                    <a:lnTo>
                      <a:pt x="3493204" y="0"/>
                    </a:lnTo>
                    <a:cubicBezTo>
                      <a:pt x="3190790" y="158668"/>
                      <a:pt x="2522434" y="268339"/>
                      <a:pt x="1746602" y="268339"/>
                    </a:cubicBezTo>
                    <a:cubicBezTo>
                      <a:pt x="970771" y="268339"/>
                      <a:pt x="302415" y="158668"/>
                      <a:pt x="0" y="0"/>
                    </a:cubicBezTo>
                    <a:close/>
                  </a:path>
                </a:pathLst>
              </a:custGeom>
              <a:gradFill>
                <a:gsLst>
                  <a:gs pos="3000">
                    <a:schemeClr val="bg1">
                      <a:alpha val="20000"/>
                    </a:schemeClr>
                  </a:gs>
                  <a:gs pos="99583">
                    <a:schemeClr val="bg1">
                      <a:alpha val="0"/>
                    </a:schemeClr>
                  </a:gs>
                </a:gsLst>
                <a:lin ang="5400000" scaled="0"/>
              </a:gradFill>
              <a:ln w="6350" algn="ctr">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a:sp3d>
              </a:bodyPr>
              <a:lstStyle/>
              <a:p>
                <a:pPr algn="ctr" defTabSz="466435" latinLnBrk="0">
                  <a:lnSpc>
                    <a:spcPct val="95000"/>
                  </a:lnSpc>
                  <a:buClr>
                    <a:srgbClr val="969696"/>
                  </a:buClr>
                </a:pPr>
                <a:endParaRPr lang="ko-KR" altLang="en-US" sz="1428" spc="-41">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3" name="Text Box 23">
                <a:extLst>
                  <a:ext uri="{FF2B5EF4-FFF2-40B4-BE49-F238E27FC236}">
                    <a16:creationId xmlns:a16="http://schemas.microsoft.com/office/drawing/2014/main" id="{464B4DA8-0E02-8F54-C9D3-E497680961DB}"/>
                  </a:ext>
                </a:extLst>
              </p:cNvPr>
              <p:cNvSpPr txBox="1">
                <a:spLocks noChangeArrowheads="1"/>
              </p:cNvSpPr>
              <p:nvPr/>
            </p:nvSpPr>
            <p:spPr bwMode="auto">
              <a:xfrm>
                <a:off x="4175789" y="3524997"/>
                <a:ext cx="2863182" cy="328928"/>
              </a:xfrm>
              <a:prstGeom prst="rect">
                <a:avLst/>
              </a:prstGeom>
              <a:noFill/>
              <a:ln w="9525">
                <a:noFill/>
                <a:miter lim="800000"/>
                <a:headEnd/>
                <a:tailEnd/>
              </a:ln>
            </p:spPr>
            <p:txBody>
              <a:bodyPr wrap="square" lIns="0" tIns="0" rIns="0" bIns="0" anchor="ctr">
                <a:spAutoFit/>
                <a:scene3d>
                  <a:camera prst="orthographicFront"/>
                  <a:lightRig rig="threePt" dir="t"/>
                </a:scene3d>
                <a:sp3d>
                  <a:bevelB w="0" h="0"/>
                </a:sp3d>
              </a:bodyPr>
              <a:lstStyle>
                <a:defPPr>
                  <a:defRPr lang="ko-KR"/>
                </a:defPPr>
                <a:lvl1pPr marL="0" defTabSz="914400" eaLnBrk="1" latinLnBrk="0" hangingPunct="1">
                  <a:lnSpc>
                    <a:spcPts val="1200"/>
                  </a:lnSpc>
                  <a:defRPr sz="900" spc="-80">
                    <a:solidFill>
                      <a:schemeClr val="tx1">
                        <a:lumMod val="75000"/>
                        <a:lumOff val="25000"/>
                      </a:schemeClr>
                    </a:solidFill>
                    <a:latin typeface="Rix고딕 M" pitchFamily="2" charset="-127"/>
                    <a:ea typeface="Rix고딕 M" pitchFamily="2" charset="-127"/>
                  </a:defRPr>
                </a:lvl1pPr>
                <a:lvl2pPr defTabSz="914400" eaLnBrk="1" hangingPunct="1">
                  <a:defRPr sz="1800">
                    <a:latin typeface="+mn-lt"/>
                    <a:ea typeface="+mn-ea"/>
                  </a:defRPr>
                </a:lvl2pPr>
                <a:lvl3pPr defTabSz="914400" eaLnBrk="1" hangingPunct="1">
                  <a:defRPr sz="1800">
                    <a:latin typeface="+mn-lt"/>
                    <a:ea typeface="+mn-ea"/>
                  </a:defRPr>
                </a:lvl3pPr>
                <a:lvl4pPr defTabSz="914400" eaLnBrk="1" hangingPunct="1">
                  <a:defRPr sz="1800">
                    <a:latin typeface="+mn-lt"/>
                    <a:ea typeface="+mn-ea"/>
                  </a:defRPr>
                </a:lvl4pPr>
                <a:lvl5pPr defTabSz="914400" eaLnBrk="1"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0" lvl="1" indent="-69726" algn="ctr" defTabSz="932353" eaLnBrk="0" latinLnBrk="0" hangingPunct="0">
                  <a:lnSpc>
                    <a:spcPct val="100000"/>
                  </a:lnSpc>
                  <a:defRPr/>
                </a:pPr>
                <a:r>
                  <a:rPr lang="en-US" altLang="ko-KR"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Windows crash bug </a:t>
                </a:r>
                <a:r>
                  <a:rPr lang="ko-KR" altLang="en-US"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와 </a:t>
                </a:r>
                <a:r>
                  <a:rPr lang="en-US" altLang="ko-KR"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Amazon online service bug </a:t>
                </a:r>
                <a:r>
                  <a:rPr lang="ko-KR" altLang="en-US"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선택을 한다면</a:t>
                </a:r>
              </a:p>
            </p:txBody>
          </p:sp>
        </p:grpSp>
        <p:sp>
          <p:nvSpPr>
            <p:cNvPr id="20" name="TextBox 16">
              <a:extLst>
                <a:ext uri="{FF2B5EF4-FFF2-40B4-BE49-F238E27FC236}">
                  <a16:creationId xmlns:a16="http://schemas.microsoft.com/office/drawing/2014/main" id="{E069B002-9926-272B-2480-B30978178EF9}"/>
                </a:ext>
              </a:extLst>
            </p:cNvPr>
            <p:cNvSpPr txBox="1"/>
            <p:nvPr/>
          </p:nvSpPr>
          <p:spPr>
            <a:xfrm>
              <a:off x="8186252" y="5169019"/>
              <a:ext cx="2982320" cy="549068"/>
            </a:xfrm>
            <a:prstGeom prst="rect">
              <a:avLst/>
            </a:prstGeom>
            <a:noFill/>
          </p:spPr>
          <p:txBody>
            <a:bodyPr wrap="square" lIns="0" tIns="0" rIns="0" bIns="0" rtlCol="0" anchor="t">
              <a:spAutoFit/>
            </a:bodyPr>
            <a:lstStyle>
              <a:defPPr>
                <a:defRPr lang="en-US"/>
              </a:defPPr>
              <a:lvl1pPr marL="101600" indent="-101600">
                <a:spcAft>
                  <a:spcPts val="200"/>
                </a:spcAft>
                <a:buClrTx/>
                <a:buSzPct val="90000"/>
                <a:buFont typeface="Wingdings" panose="05000000000000000000" pitchFamily="2" charset="2"/>
                <a:buChar char="§"/>
                <a:defRPr sz="1200" spc="0">
                  <a:ln w="6350">
                    <a:solidFill>
                      <a:schemeClr val="bg1">
                        <a:alpha val="0"/>
                      </a:schemeClr>
                    </a:solidFill>
                    <a:miter lim="800000"/>
                  </a:ln>
                  <a:solidFill>
                    <a:schemeClr val="tx1">
                      <a:lumMod val="85000"/>
                      <a:lumOff val="15000"/>
                    </a:schemeClr>
                  </a:solidFill>
                  <a:latin typeface="-윤고딕320" panose="02030504000101010101" pitchFamily="18" charset="-127"/>
                  <a:ea typeface="-윤고딕320" panose="02030504000101010101" pitchFamily="18" charset="-127"/>
                  <a:cs typeface="Droid Sans Fallback" panose="020B0502000000000001" pitchFamily="50" charset="-127"/>
                </a:defRPr>
              </a:lvl1pPr>
            </a:lstStyle>
            <a:p>
              <a:pPr marL="92075" indent="-92075" latinLnBrk="0">
                <a:lnSpc>
                  <a:spcPct val="200000"/>
                </a:lnSpc>
                <a:spcAft>
                  <a:spcPts val="0"/>
                </a:spcAft>
                <a:buClr>
                  <a:srgbClr val="021B27"/>
                </a:buClr>
                <a:buFont typeface="Arial" panose="020B0604020202020204" pitchFamily="34" charset="0"/>
                <a:buChar char="•"/>
              </a:pP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Online service bug</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는 디버깅과 수정 및 배포가 용이</a:t>
              </a:r>
            </a:p>
            <a:p>
              <a:pPr marL="92075" indent="-92075" latinLnBrk="0">
                <a:lnSpc>
                  <a:spcPct val="200000"/>
                </a:lnSpc>
                <a:spcAft>
                  <a:spcPts val="0"/>
                </a:spcAft>
                <a:buClr>
                  <a:srgbClr val="021B27"/>
                </a:buClr>
                <a:buFont typeface="Arial" panose="020B0604020202020204" pitchFamily="34" charset="0"/>
                <a:buChar char="•"/>
              </a:pP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Windows</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의 경우 훨씬 어렵다</a:t>
              </a: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 </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하드웨어 문제도 포함</a:t>
              </a: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a:t>
              </a:r>
            </a:p>
          </p:txBody>
        </p:sp>
      </p:grpSp>
      <p:pic>
        <p:nvPicPr>
          <p:cNvPr id="1030" name="Picture 6" descr="Bug, development, error, programming, software, testing, website icon -  Download on Iconfinder">
            <a:extLst>
              <a:ext uri="{FF2B5EF4-FFF2-40B4-BE49-F238E27FC236}">
                <a16:creationId xmlns:a16="http://schemas.microsoft.com/office/drawing/2014/main" id="{A10BC3AA-4AF4-3B81-4EE1-991CC9471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493" y="2436941"/>
            <a:ext cx="1840018" cy="184001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83B06EE-BF02-1168-107A-A2E691182671}"/>
              </a:ext>
            </a:extLst>
          </p:cNvPr>
          <p:cNvSpPr txBox="1"/>
          <p:nvPr/>
        </p:nvSpPr>
        <p:spPr>
          <a:xfrm>
            <a:off x="2379432" y="2942023"/>
            <a:ext cx="439544" cy="707886"/>
          </a:xfrm>
          <a:prstGeom prst="rect">
            <a:avLst/>
          </a:prstGeom>
          <a:noFill/>
        </p:spPr>
        <p:txBody>
          <a:bodyPr wrap="none" rtlCol="0">
            <a:spAutoFit/>
          </a:bodyPr>
          <a:lstStyle/>
          <a:p>
            <a:r>
              <a:rPr lang="en-US" altLang="ko-KR" sz="4000" dirty="0"/>
              <a:t>+</a:t>
            </a:r>
            <a:endParaRPr lang="ko-KR" altLang="en-US" sz="4000" dirty="0"/>
          </a:p>
        </p:txBody>
      </p:sp>
    </p:spTree>
    <p:extLst>
      <p:ext uri="{BB962C8B-B14F-4D97-AF65-F5344CB8AC3E}">
        <p14:creationId xmlns:p14="http://schemas.microsoft.com/office/powerpoint/2010/main" val="3371886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27116C-22E4-96EE-33F4-075194473FEF}"/>
              </a:ext>
            </a:extLst>
          </p:cNvPr>
          <p:cNvGrpSpPr/>
          <p:nvPr/>
        </p:nvGrpSpPr>
        <p:grpSpPr>
          <a:xfrm>
            <a:off x="604577" y="5920276"/>
            <a:ext cx="1996880" cy="533828"/>
            <a:chOff x="5367" y="0"/>
            <a:chExt cx="1996880" cy="533828"/>
          </a:xfrm>
        </p:grpSpPr>
        <p:sp>
          <p:nvSpPr>
            <p:cNvPr id="3" name="Chevron 2">
              <a:extLst>
                <a:ext uri="{FF2B5EF4-FFF2-40B4-BE49-F238E27FC236}">
                  <a16:creationId xmlns:a16="http://schemas.microsoft.com/office/drawing/2014/main" id="{61DD1AA9-BECE-6D31-12EC-F1438925811E}"/>
                </a:ext>
              </a:extLst>
            </p:cNvPr>
            <p:cNvSpPr/>
            <p:nvPr/>
          </p:nvSpPr>
          <p:spPr>
            <a:xfrm>
              <a:off x="5367"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 name="Chevron 4">
              <a:extLst>
                <a:ext uri="{FF2B5EF4-FFF2-40B4-BE49-F238E27FC236}">
                  <a16:creationId xmlns:a16="http://schemas.microsoft.com/office/drawing/2014/main" id="{7523C9D5-F35E-6B93-6FC9-DB817C45ED78}"/>
                </a:ext>
              </a:extLst>
            </p:cNvPr>
            <p:cNvSpPr txBox="1"/>
            <p:nvPr/>
          </p:nvSpPr>
          <p:spPr>
            <a:xfrm>
              <a:off x="272281"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Scoping</a:t>
              </a:r>
            </a:p>
          </p:txBody>
        </p:sp>
      </p:grpSp>
      <p:grpSp>
        <p:nvGrpSpPr>
          <p:cNvPr id="11" name="Group 10">
            <a:extLst>
              <a:ext uri="{FF2B5EF4-FFF2-40B4-BE49-F238E27FC236}">
                <a16:creationId xmlns:a16="http://schemas.microsoft.com/office/drawing/2014/main" id="{CD0F9030-B102-EA4A-32AF-5D28AAF268FE}"/>
              </a:ext>
            </a:extLst>
          </p:cNvPr>
          <p:cNvGrpSpPr/>
          <p:nvPr/>
        </p:nvGrpSpPr>
        <p:grpSpPr>
          <a:xfrm>
            <a:off x="5996156" y="5920276"/>
            <a:ext cx="1996880" cy="533828"/>
            <a:chOff x="5396946" y="0"/>
            <a:chExt cx="1996880" cy="533828"/>
          </a:xfrm>
        </p:grpSpPr>
        <p:sp>
          <p:nvSpPr>
            <p:cNvPr id="12" name="Chevron 11">
              <a:extLst>
                <a:ext uri="{FF2B5EF4-FFF2-40B4-BE49-F238E27FC236}">
                  <a16:creationId xmlns:a16="http://schemas.microsoft.com/office/drawing/2014/main" id="{DD6D185C-0140-8196-FB5F-C2EA5A1EDFDB}"/>
                </a:ext>
              </a:extLst>
            </p:cNvPr>
            <p:cNvSpPr/>
            <p:nvPr/>
          </p:nvSpPr>
          <p:spPr>
            <a:xfrm>
              <a:off x="5396946"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hevron 10">
              <a:extLst>
                <a:ext uri="{FF2B5EF4-FFF2-40B4-BE49-F238E27FC236}">
                  <a16:creationId xmlns:a16="http://schemas.microsoft.com/office/drawing/2014/main" id="{FABB0931-C0BB-065F-A442-70F1F0F048A2}"/>
                </a:ext>
              </a:extLst>
            </p:cNvPr>
            <p:cNvSpPr txBox="1"/>
            <p:nvPr/>
          </p:nvSpPr>
          <p:spPr>
            <a:xfrm>
              <a:off x="5663860"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Training</a:t>
              </a:r>
            </a:p>
          </p:txBody>
        </p:sp>
      </p:grpSp>
      <p:grpSp>
        <p:nvGrpSpPr>
          <p:cNvPr id="14" name="Group 13">
            <a:extLst>
              <a:ext uri="{FF2B5EF4-FFF2-40B4-BE49-F238E27FC236}">
                <a16:creationId xmlns:a16="http://schemas.microsoft.com/office/drawing/2014/main" id="{4DDA64FE-8848-C063-7252-EAB9108C6177}"/>
              </a:ext>
            </a:extLst>
          </p:cNvPr>
          <p:cNvGrpSpPr/>
          <p:nvPr/>
        </p:nvGrpSpPr>
        <p:grpSpPr>
          <a:xfrm>
            <a:off x="7793349" y="5920276"/>
            <a:ext cx="1996880" cy="533828"/>
            <a:chOff x="7194139" y="0"/>
            <a:chExt cx="1996880" cy="533828"/>
          </a:xfrm>
        </p:grpSpPr>
        <p:sp>
          <p:nvSpPr>
            <p:cNvPr id="15" name="Chevron 14">
              <a:extLst>
                <a:ext uri="{FF2B5EF4-FFF2-40B4-BE49-F238E27FC236}">
                  <a16:creationId xmlns:a16="http://schemas.microsoft.com/office/drawing/2014/main" id="{D36BCC82-91D7-9449-6F54-E77FC2CAAFFF}"/>
                </a:ext>
              </a:extLst>
            </p:cNvPr>
            <p:cNvSpPr/>
            <p:nvPr/>
          </p:nvSpPr>
          <p:spPr>
            <a:xfrm>
              <a:off x="7194139"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12">
              <a:extLst>
                <a:ext uri="{FF2B5EF4-FFF2-40B4-BE49-F238E27FC236}">
                  <a16:creationId xmlns:a16="http://schemas.microsoft.com/office/drawing/2014/main" id="{0A803A02-C87F-5A1F-E6F0-F15D79F18D3C}"/>
                </a:ext>
              </a:extLst>
            </p:cNvPr>
            <p:cNvSpPr txBox="1"/>
            <p:nvPr/>
          </p:nvSpPr>
          <p:spPr>
            <a:xfrm>
              <a:off x="7461053"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Deploying</a:t>
              </a:r>
            </a:p>
          </p:txBody>
        </p:sp>
      </p:grpSp>
      <p:grpSp>
        <p:nvGrpSpPr>
          <p:cNvPr id="17" name="Group 16">
            <a:extLst>
              <a:ext uri="{FF2B5EF4-FFF2-40B4-BE49-F238E27FC236}">
                <a16:creationId xmlns:a16="http://schemas.microsoft.com/office/drawing/2014/main" id="{74C4C586-84AD-47AB-0A3E-57BF2C5103BF}"/>
              </a:ext>
            </a:extLst>
          </p:cNvPr>
          <p:cNvGrpSpPr/>
          <p:nvPr/>
        </p:nvGrpSpPr>
        <p:grpSpPr>
          <a:xfrm>
            <a:off x="9590542" y="5920276"/>
            <a:ext cx="1996880" cy="533828"/>
            <a:chOff x="8991332" y="0"/>
            <a:chExt cx="1996880" cy="533828"/>
          </a:xfrm>
        </p:grpSpPr>
        <p:sp>
          <p:nvSpPr>
            <p:cNvPr id="18" name="Chevron 17">
              <a:extLst>
                <a:ext uri="{FF2B5EF4-FFF2-40B4-BE49-F238E27FC236}">
                  <a16:creationId xmlns:a16="http://schemas.microsoft.com/office/drawing/2014/main" id="{3297E1F6-3D9C-F88E-21C0-4FD62399FBB0}"/>
                </a:ext>
              </a:extLst>
            </p:cNvPr>
            <p:cNvSpPr/>
            <p:nvPr/>
          </p:nvSpPr>
          <p:spPr>
            <a:xfrm>
              <a:off x="8991332"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hevron 14">
              <a:extLst>
                <a:ext uri="{FF2B5EF4-FFF2-40B4-BE49-F238E27FC236}">
                  <a16:creationId xmlns:a16="http://schemas.microsoft.com/office/drawing/2014/main" id="{BDBA7BB3-3AC8-1A65-22A1-26DFD17D158B}"/>
                </a:ext>
              </a:extLst>
            </p:cNvPr>
            <p:cNvSpPr txBox="1"/>
            <p:nvPr/>
          </p:nvSpPr>
          <p:spPr>
            <a:xfrm>
              <a:off x="9258246"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Monitoring</a:t>
              </a:r>
            </a:p>
          </p:txBody>
        </p:sp>
      </p:grpSp>
      <p:sp>
        <p:nvSpPr>
          <p:cNvPr id="20" name="Content Placeholder 2">
            <a:extLst>
              <a:ext uri="{FF2B5EF4-FFF2-40B4-BE49-F238E27FC236}">
                <a16:creationId xmlns:a16="http://schemas.microsoft.com/office/drawing/2014/main" id="{83FF5159-223A-FE4C-66A6-C1B788959485}"/>
              </a:ext>
            </a:extLst>
          </p:cNvPr>
          <p:cNvSpPr>
            <a:spLocks noGrp="1"/>
          </p:cNvSpPr>
          <p:nvPr/>
        </p:nvSpPr>
        <p:spPr>
          <a:xfrm>
            <a:off x="735247" y="1190985"/>
            <a:ext cx="9749180" cy="488769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400" dirty="0">
                <a:latin typeface="+mn-ea"/>
              </a:rPr>
              <a:t>수집</a:t>
            </a:r>
            <a:r>
              <a:rPr lang="en-US" altLang="ko-KR" sz="2400" dirty="0">
                <a:latin typeface="+mn-ea"/>
              </a:rPr>
              <a:t>: JIRA ID,</a:t>
            </a:r>
            <a:r>
              <a:rPr lang="ko-KR" altLang="en-US" sz="2400" dirty="0">
                <a:latin typeface="+mn-ea"/>
              </a:rPr>
              <a:t> </a:t>
            </a:r>
            <a:r>
              <a:rPr lang="en-US" altLang="ko-KR" sz="2400" dirty="0">
                <a:latin typeface="+mn-ea"/>
              </a:rPr>
              <a:t>SonarQube </a:t>
            </a:r>
            <a:r>
              <a:rPr lang="ko-KR" altLang="en-US" sz="2400" dirty="0">
                <a:latin typeface="+mn-ea"/>
              </a:rPr>
              <a:t>데이터 등</a:t>
            </a:r>
            <a:endParaRPr lang="en-US" altLang="ko-KR" sz="2400" dirty="0">
              <a:latin typeface="+mn-ea"/>
            </a:endParaRPr>
          </a:p>
          <a:p>
            <a:r>
              <a:rPr lang="ko-KR" altLang="en-US" sz="2400" dirty="0">
                <a:latin typeface="+mn-ea"/>
              </a:rPr>
              <a:t>가공</a:t>
            </a:r>
            <a:r>
              <a:rPr lang="en-US" altLang="ko-KR" sz="2400" dirty="0">
                <a:latin typeface="+mn-ea"/>
              </a:rPr>
              <a:t>:</a:t>
            </a:r>
            <a:r>
              <a:rPr lang="ko-KR" altLang="en-US" sz="2400" dirty="0">
                <a:latin typeface="+mn-ea"/>
              </a:rPr>
              <a:t> 선택</a:t>
            </a:r>
            <a:r>
              <a:rPr lang="en-US" altLang="ko-KR" sz="2400" dirty="0">
                <a:latin typeface="+mn-ea"/>
              </a:rPr>
              <a:t>,</a:t>
            </a:r>
            <a:r>
              <a:rPr lang="ko-KR" altLang="en-US" sz="2400" dirty="0">
                <a:latin typeface="+mn-ea"/>
              </a:rPr>
              <a:t> 우선 순위 등 </a:t>
            </a:r>
            <a:r>
              <a:rPr lang="en-US" altLang="ko-KR" sz="2400" dirty="0">
                <a:latin typeface="+mn-ea"/>
              </a:rPr>
              <a:t>–</a:t>
            </a:r>
            <a:r>
              <a:rPr lang="ko-KR" altLang="en-US" sz="2400" dirty="0">
                <a:latin typeface="+mn-ea"/>
              </a:rPr>
              <a:t> 전문가 라벨 링 후 검수</a:t>
            </a:r>
            <a:endParaRPr lang="en-US" altLang="ko-KR" sz="2400" dirty="0">
              <a:latin typeface="+mn-ea"/>
            </a:endParaRPr>
          </a:p>
          <a:p>
            <a:endParaRPr lang="en-US" sz="2400" dirty="0">
              <a:latin typeface="+mn-ea"/>
            </a:endParaRPr>
          </a:p>
        </p:txBody>
      </p:sp>
      <p:sp>
        <p:nvSpPr>
          <p:cNvPr id="21" name="Title 1">
            <a:extLst>
              <a:ext uri="{FF2B5EF4-FFF2-40B4-BE49-F238E27FC236}">
                <a16:creationId xmlns:a16="http://schemas.microsoft.com/office/drawing/2014/main" id="{B6D097FB-12C7-49F0-94A1-51907715A5E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t>Test Regression </a:t>
            </a:r>
            <a:r>
              <a:rPr lang="ko-KR" altLang="en-US" dirty="0"/>
              <a:t>적용</a:t>
            </a:r>
            <a:r>
              <a:rPr lang="en-US" altLang="ko-KR" dirty="0"/>
              <a:t>:</a:t>
            </a:r>
            <a:r>
              <a:rPr lang="ko-KR" altLang="en-US" dirty="0"/>
              <a:t> 수집 가공</a:t>
            </a:r>
            <a:endParaRPr lang="en-US" dirty="0"/>
          </a:p>
        </p:txBody>
      </p:sp>
      <p:graphicFrame>
        <p:nvGraphicFramePr>
          <p:cNvPr id="23" name="Table 22">
            <a:extLst>
              <a:ext uri="{FF2B5EF4-FFF2-40B4-BE49-F238E27FC236}">
                <a16:creationId xmlns:a16="http://schemas.microsoft.com/office/drawing/2014/main" id="{25850A97-72BD-E083-D459-82B538DA30AA}"/>
              </a:ext>
            </a:extLst>
          </p:cNvPr>
          <p:cNvGraphicFramePr>
            <a:graphicFrameLocks noGrp="1"/>
          </p:cNvGraphicFramePr>
          <p:nvPr>
            <p:extLst>
              <p:ext uri="{D42A27DB-BD31-4B8C-83A1-F6EECF244321}">
                <p14:modId xmlns:p14="http://schemas.microsoft.com/office/powerpoint/2010/main" val="3293283799"/>
              </p:ext>
            </p:extLst>
          </p:nvPr>
        </p:nvGraphicFramePr>
        <p:xfrm>
          <a:off x="838200" y="2120263"/>
          <a:ext cx="10482305" cy="3654740"/>
        </p:xfrm>
        <a:graphic>
          <a:graphicData uri="http://schemas.openxmlformats.org/drawingml/2006/table">
            <a:tbl>
              <a:tblPr/>
              <a:tblGrid>
                <a:gridCol w="771386">
                  <a:extLst>
                    <a:ext uri="{9D8B030D-6E8A-4147-A177-3AD203B41FA5}">
                      <a16:colId xmlns:a16="http://schemas.microsoft.com/office/drawing/2014/main" val="1611219601"/>
                    </a:ext>
                  </a:extLst>
                </a:gridCol>
                <a:gridCol w="771386">
                  <a:extLst>
                    <a:ext uri="{9D8B030D-6E8A-4147-A177-3AD203B41FA5}">
                      <a16:colId xmlns:a16="http://schemas.microsoft.com/office/drawing/2014/main" val="1432291992"/>
                    </a:ext>
                  </a:extLst>
                </a:gridCol>
                <a:gridCol w="771386">
                  <a:extLst>
                    <a:ext uri="{9D8B030D-6E8A-4147-A177-3AD203B41FA5}">
                      <a16:colId xmlns:a16="http://schemas.microsoft.com/office/drawing/2014/main" val="2327578997"/>
                    </a:ext>
                  </a:extLst>
                </a:gridCol>
                <a:gridCol w="771386">
                  <a:extLst>
                    <a:ext uri="{9D8B030D-6E8A-4147-A177-3AD203B41FA5}">
                      <a16:colId xmlns:a16="http://schemas.microsoft.com/office/drawing/2014/main" val="3177646033"/>
                    </a:ext>
                  </a:extLst>
                </a:gridCol>
                <a:gridCol w="771386">
                  <a:extLst>
                    <a:ext uri="{9D8B030D-6E8A-4147-A177-3AD203B41FA5}">
                      <a16:colId xmlns:a16="http://schemas.microsoft.com/office/drawing/2014/main" val="2252644870"/>
                    </a:ext>
                  </a:extLst>
                </a:gridCol>
                <a:gridCol w="771386">
                  <a:extLst>
                    <a:ext uri="{9D8B030D-6E8A-4147-A177-3AD203B41FA5}">
                      <a16:colId xmlns:a16="http://schemas.microsoft.com/office/drawing/2014/main" val="1569680992"/>
                    </a:ext>
                  </a:extLst>
                </a:gridCol>
                <a:gridCol w="771386">
                  <a:extLst>
                    <a:ext uri="{9D8B030D-6E8A-4147-A177-3AD203B41FA5}">
                      <a16:colId xmlns:a16="http://schemas.microsoft.com/office/drawing/2014/main" val="1915480115"/>
                    </a:ext>
                  </a:extLst>
                </a:gridCol>
                <a:gridCol w="771386">
                  <a:extLst>
                    <a:ext uri="{9D8B030D-6E8A-4147-A177-3AD203B41FA5}">
                      <a16:colId xmlns:a16="http://schemas.microsoft.com/office/drawing/2014/main" val="3846840816"/>
                    </a:ext>
                  </a:extLst>
                </a:gridCol>
                <a:gridCol w="771386">
                  <a:extLst>
                    <a:ext uri="{9D8B030D-6E8A-4147-A177-3AD203B41FA5}">
                      <a16:colId xmlns:a16="http://schemas.microsoft.com/office/drawing/2014/main" val="3142647364"/>
                    </a:ext>
                  </a:extLst>
                </a:gridCol>
                <a:gridCol w="771386">
                  <a:extLst>
                    <a:ext uri="{9D8B030D-6E8A-4147-A177-3AD203B41FA5}">
                      <a16:colId xmlns:a16="http://schemas.microsoft.com/office/drawing/2014/main" val="757714849"/>
                    </a:ext>
                  </a:extLst>
                </a:gridCol>
                <a:gridCol w="771386">
                  <a:extLst>
                    <a:ext uri="{9D8B030D-6E8A-4147-A177-3AD203B41FA5}">
                      <a16:colId xmlns:a16="http://schemas.microsoft.com/office/drawing/2014/main" val="2108024977"/>
                    </a:ext>
                  </a:extLst>
                </a:gridCol>
                <a:gridCol w="1997059">
                  <a:extLst>
                    <a:ext uri="{9D8B030D-6E8A-4147-A177-3AD203B41FA5}">
                      <a16:colId xmlns:a16="http://schemas.microsoft.com/office/drawing/2014/main" val="435726036"/>
                    </a:ext>
                  </a:extLst>
                </a:gridCol>
              </a:tblGrid>
              <a:tr h="241251">
                <a:tc>
                  <a:txBody>
                    <a:bodyPr/>
                    <a:lstStyle/>
                    <a:p>
                      <a:pPr algn="r"/>
                      <a:br>
                        <a:rPr lang="en-US" sz="1050" b="1" dirty="0">
                          <a:effectLst/>
                        </a:rPr>
                      </a:br>
                      <a:r>
                        <a:rPr lang="en-US" sz="1050" b="1" dirty="0">
                          <a:effectLst/>
                        </a:rPr>
                        <a:t>Id</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ReleaseID</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dirty="0">
                          <a:effectLst/>
                        </a:rPr>
                        <a:t>Type of Test Case</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dirty="0" err="1">
                          <a:effectLst/>
                        </a:rPr>
                        <a:t>TestCaseTitle</a:t>
                      </a:r>
                      <a:endParaRPr lang="en-US" sz="1050" b="1" dirty="0">
                        <a:effectLst/>
                      </a:endParaRP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TestCaseDescription</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Error Prone Test Cases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Automation Status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dirty="0">
                          <a:effectLst/>
                        </a:rPr>
                        <a:t>Any Defect</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JIRA Bug ID</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Bug Description</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GIT Commit Message</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dirty="0">
                          <a:effectLst/>
                          <a:highlight>
                            <a:srgbClr val="FFFF00"/>
                          </a:highlight>
                        </a:rPr>
                        <a:t>Target</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31046326"/>
                  </a:ext>
                </a:extLst>
              </a:tr>
              <a:tr h="575107">
                <a:tc>
                  <a:txBody>
                    <a:bodyPr/>
                    <a:lstStyle/>
                    <a:p>
                      <a:pPr fontAlgn="ctr"/>
                      <a:r>
                        <a:rPr lang="en-US" sz="1050" b="1">
                          <a:effectLst/>
                        </a:rPr>
                        <a:t>0</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R20.2.1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Sanity</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Get the short and detailed health status APIs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When I call short health status API\nThen Resp...</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No</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WPPX1-949</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rPr>
                        <a:t>AMI Refresh for RAW services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highlight>
                            <a:srgbClr val="FFFF00"/>
                          </a:highlight>
                        </a:rPr>
                        <a:t>Fix for WPPX1-946 AMI refresh</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37505409"/>
                  </a:ext>
                </a:extLst>
              </a:tr>
              <a:tr h="575107">
                <a:tc>
                  <a:txBody>
                    <a:bodyPr/>
                    <a:lstStyle/>
                    <a:p>
                      <a:pPr fontAlgn="ctr"/>
                      <a:r>
                        <a:rPr lang="en-US" sz="1050" b="1">
                          <a:effectLst/>
                        </a:rPr>
                        <a:t>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2</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R20.2.1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Sanity</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Get the AuthZ service metadata</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When I call metadata data API\nThen Response 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No</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WPPX1-949</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rPr>
                        <a:t>AMI Refresh for RAW services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highlight>
                            <a:srgbClr val="FFFF00"/>
                          </a:highlight>
                        </a:rPr>
                        <a:t>Fix for WPPX1-946 AMI refresh\</a:t>
                      </a:r>
                      <a:r>
                        <a:rPr lang="en-US" sz="1050" dirty="0" err="1">
                          <a:effectLst/>
                          <a:highlight>
                            <a:srgbClr val="FFFF00"/>
                          </a:highlight>
                        </a:rPr>
                        <a:t>nOpenId</a:t>
                      </a:r>
                      <a:r>
                        <a:rPr lang="en-US" sz="1050" dirty="0">
                          <a:effectLst/>
                          <a:highlight>
                            <a:srgbClr val="FFFF00"/>
                          </a:highlight>
                        </a:rPr>
                        <a:t> Metadata...</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92030766"/>
                  </a:ext>
                </a:extLst>
              </a:tr>
              <a:tr h="575107">
                <a:tc>
                  <a:txBody>
                    <a:bodyPr/>
                    <a:lstStyle/>
                    <a:p>
                      <a:pPr fontAlgn="ctr"/>
                      <a:r>
                        <a:rPr lang="en-US" sz="1050" b="1">
                          <a:effectLst/>
                        </a:rPr>
                        <a:t>2</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3</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R20.2.1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Sanity</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Get the public keys for validating token</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When I call GET Json web keys discovery API\r\...</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No</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WPPX1-949</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AMI Refresh for RAW services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highlight>
                            <a:srgbClr val="FFFF00"/>
                          </a:highlight>
                        </a:rPr>
                        <a:t>Fix for WPPX1-946 AMI refresh</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24218175"/>
                  </a:ext>
                </a:extLst>
              </a:tr>
              <a:tr h="575107">
                <a:tc>
                  <a:txBody>
                    <a:bodyPr/>
                    <a:lstStyle/>
                    <a:p>
                      <a:pPr fontAlgn="ctr"/>
                      <a:r>
                        <a:rPr lang="en-US" sz="1050" b="1">
                          <a:effectLst/>
                        </a:rPr>
                        <a:t>3</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4</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R20.2.1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API/Functionality</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Verify Client delegation API: Exchange Access ...</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Given I have a valid access token generated ...</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No</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NaN</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NaN</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err="1">
                          <a:effectLst/>
                          <a:highlight>
                            <a:srgbClr val="FFFF00"/>
                          </a:highlight>
                        </a:rPr>
                        <a:t>NaN</a:t>
                      </a:r>
                      <a:endParaRPr lang="en-US" sz="1050" dirty="0">
                        <a:effectLst/>
                        <a:highlight>
                          <a:srgbClr val="FFFF00"/>
                        </a:highlight>
                      </a:endParaRP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11377289"/>
                  </a:ext>
                </a:extLst>
              </a:tr>
            </a:tbl>
          </a:graphicData>
        </a:graphic>
      </p:graphicFrame>
      <p:grpSp>
        <p:nvGrpSpPr>
          <p:cNvPr id="24" name="Group 23">
            <a:extLst>
              <a:ext uri="{FF2B5EF4-FFF2-40B4-BE49-F238E27FC236}">
                <a16:creationId xmlns:a16="http://schemas.microsoft.com/office/drawing/2014/main" id="{2112DAE8-F46B-C8A2-B0D5-694DF2A5E798}"/>
              </a:ext>
            </a:extLst>
          </p:cNvPr>
          <p:cNvGrpSpPr/>
          <p:nvPr/>
        </p:nvGrpSpPr>
        <p:grpSpPr>
          <a:xfrm>
            <a:off x="2403662" y="5920276"/>
            <a:ext cx="1996880" cy="533828"/>
            <a:chOff x="1802560" y="0"/>
            <a:chExt cx="1996880" cy="533828"/>
          </a:xfrm>
        </p:grpSpPr>
        <p:sp>
          <p:nvSpPr>
            <p:cNvPr id="25" name="Chevron 24">
              <a:extLst>
                <a:ext uri="{FF2B5EF4-FFF2-40B4-BE49-F238E27FC236}">
                  <a16:creationId xmlns:a16="http://schemas.microsoft.com/office/drawing/2014/main" id="{2867C902-3E22-617D-4A16-59AF6B3DD857}"/>
                </a:ext>
              </a:extLst>
            </p:cNvPr>
            <p:cNvSpPr/>
            <p:nvPr/>
          </p:nvSpPr>
          <p:spPr>
            <a:xfrm>
              <a:off x="1802560"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a:extLst>
                <a:ext uri="{FF2B5EF4-FFF2-40B4-BE49-F238E27FC236}">
                  <a16:creationId xmlns:a16="http://schemas.microsoft.com/office/drawing/2014/main" id="{B54628D4-485D-8862-CFA6-581D5A212DC8}"/>
                </a:ext>
              </a:extLst>
            </p:cNvPr>
            <p:cNvSpPr txBox="1"/>
            <p:nvPr/>
          </p:nvSpPr>
          <p:spPr>
            <a:xfrm>
              <a:off x="2069474"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Collecting</a:t>
              </a:r>
            </a:p>
          </p:txBody>
        </p:sp>
      </p:grpSp>
      <p:grpSp>
        <p:nvGrpSpPr>
          <p:cNvPr id="27" name="Group 26">
            <a:extLst>
              <a:ext uri="{FF2B5EF4-FFF2-40B4-BE49-F238E27FC236}">
                <a16:creationId xmlns:a16="http://schemas.microsoft.com/office/drawing/2014/main" id="{A215DDDB-15DA-39B5-F5B3-65F1D2B17AD8}"/>
              </a:ext>
            </a:extLst>
          </p:cNvPr>
          <p:cNvGrpSpPr/>
          <p:nvPr/>
        </p:nvGrpSpPr>
        <p:grpSpPr>
          <a:xfrm>
            <a:off x="4198156" y="5920272"/>
            <a:ext cx="1996880" cy="533828"/>
            <a:chOff x="3599753" y="0"/>
            <a:chExt cx="1996880" cy="533828"/>
          </a:xfrm>
        </p:grpSpPr>
        <p:sp>
          <p:nvSpPr>
            <p:cNvPr id="28" name="Chevron 27">
              <a:extLst>
                <a:ext uri="{FF2B5EF4-FFF2-40B4-BE49-F238E27FC236}">
                  <a16:creationId xmlns:a16="http://schemas.microsoft.com/office/drawing/2014/main" id="{A402AD20-84CF-638C-8425-D726300D54D9}"/>
                </a:ext>
              </a:extLst>
            </p:cNvPr>
            <p:cNvSpPr/>
            <p:nvPr/>
          </p:nvSpPr>
          <p:spPr>
            <a:xfrm>
              <a:off x="3599753"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Chevron 4">
              <a:extLst>
                <a:ext uri="{FF2B5EF4-FFF2-40B4-BE49-F238E27FC236}">
                  <a16:creationId xmlns:a16="http://schemas.microsoft.com/office/drawing/2014/main" id="{C764884B-DD6F-691C-A52F-246C0CA2A976}"/>
                </a:ext>
              </a:extLst>
            </p:cNvPr>
            <p:cNvSpPr txBox="1"/>
            <p:nvPr/>
          </p:nvSpPr>
          <p:spPr>
            <a:xfrm>
              <a:off x="3866667"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Labeling</a:t>
              </a:r>
            </a:p>
          </p:txBody>
        </p:sp>
      </p:grpSp>
    </p:spTree>
    <p:extLst>
      <p:ext uri="{BB962C8B-B14F-4D97-AF65-F5344CB8AC3E}">
        <p14:creationId xmlns:p14="http://schemas.microsoft.com/office/powerpoint/2010/main" val="34134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BA1F72-022C-055E-FD6D-F022147849DB}"/>
              </a:ext>
            </a:extLst>
          </p:cNvPr>
          <p:cNvGrpSpPr/>
          <p:nvPr/>
        </p:nvGrpSpPr>
        <p:grpSpPr>
          <a:xfrm>
            <a:off x="604577" y="5920272"/>
            <a:ext cx="1996880" cy="533828"/>
            <a:chOff x="5367" y="0"/>
            <a:chExt cx="1996880" cy="533828"/>
          </a:xfrm>
        </p:grpSpPr>
        <p:sp>
          <p:nvSpPr>
            <p:cNvPr id="15" name="Chevron 14">
              <a:extLst>
                <a:ext uri="{FF2B5EF4-FFF2-40B4-BE49-F238E27FC236}">
                  <a16:creationId xmlns:a16="http://schemas.microsoft.com/office/drawing/2014/main" id="{E6AE26E2-0369-49C7-9FAD-7BF0D09013B1}"/>
                </a:ext>
              </a:extLst>
            </p:cNvPr>
            <p:cNvSpPr/>
            <p:nvPr/>
          </p:nvSpPr>
          <p:spPr>
            <a:xfrm>
              <a:off x="5367"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Chevron 4">
              <a:extLst>
                <a:ext uri="{FF2B5EF4-FFF2-40B4-BE49-F238E27FC236}">
                  <a16:creationId xmlns:a16="http://schemas.microsoft.com/office/drawing/2014/main" id="{4F5E2707-78B0-012A-64C4-75860A6BF167}"/>
                </a:ext>
              </a:extLst>
            </p:cNvPr>
            <p:cNvSpPr txBox="1"/>
            <p:nvPr/>
          </p:nvSpPr>
          <p:spPr>
            <a:xfrm>
              <a:off x="272281"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Scoping</a:t>
              </a:r>
            </a:p>
          </p:txBody>
        </p:sp>
      </p:grpSp>
      <p:grpSp>
        <p:nvGrpSpPr>
          <p:cNvPr id="3" name="Group 2">
            <a:extLst>
              <a:ext uri="{FF2B5EF4-FFF2-40B4-BE49-F238E27FC236}">
                <a16:creationId xmlns:a16="http://schemas.microsoft.com/office/drawing/2014/main" id="{E2888120-D868-BE6B-D977-F0797F8AEC87}"/>
              </a:ext>
            </a:extLst>
          </p:cNvPr>
          <p:cNvGrpSpPr/>
          <p:nvPr/>
        </p:nvGrpSpPr>
        <p:grpSpPr>
          <a:xfrm>
            <a:off x="2401770" y="5920272"/>
            <a:ext cx="1996880" cy="533828"/>
            <a:chOff x="1802560" y="0"/>
            <a:chExt cx="1996880" cy="533828"/>
          </a:xfrm>
        </p:grpSpPr>
        <p:sp>
          <p:nvSpPr>
            <p:cNvPr id="13" name="Chevron 12">
              <a:extLst>
                <a:ext uri="{FF2B5EF4-FFF2-40B4-BE49-F238E27FC236}">
                  <a16:creationId xmlns:a16="http://schemas.microsoft.com/office/drawing/2014/main" id="{3A19E92F-8797-1910-CD87-BC538A717925}"/>
                </a:ext>
              </a:extLst>
            </p:cNvPr>
            <p:cNvSpPr/>
            <p:nvPr/>
          </p:nvSpPr>
          <p:spPr>
            <a:xfrm>
              <a:off x="1802560"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Chevron 6">
              <a:extLst>
                <a:ext uri="{FF2B5EF4-FFF2-40B4-BE49-F238E27FC236}">
                  <a16:creationId xmlns:a16="http://schemas.microsoft.com/office/drawing/2014/main" id="{06CE0569-5342-B0B4-EC74-F9B46BAC817B}"/>
                </a:ext>
              </a:extLst>
            </p:cNvPr>
            <p:cNvSpPr txBox="1"/>
            <p:nvPr/>
          </p:nvSpPr>
          <p:spPr>
            <a:xfrm>
              <a:off x="2069474"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Collecting</a:t>
              </a:r>
            </a:p>
          </p:txBody>
        </p:sp>
      </p:grpSp>
      <p:grpSp>
        <p:nvGrpSpPr>
          <p:cNvPr id="4" name="Group 3">
            <a:extLst>
              <a:ext uri="{FF2B5EF4-FFF2-40B4-BE49-F238E27FC236}">
                <a16:creationId xmlns:a16="http://schemas.microsoft.com/office/drawing/2014/main" id="{D303125E-46BB-C34E-84B5-D4CB8AA51D80}"/>
              </a:ext>
            </a:extLst>
          </p:cNvPr>
          <p:cNvGrpSpPr/>
          <p:nvPr/>
        </p:nvGrpSpPr>
        <p:grpSpPr>
          <a:xfrm>
            <a:off x="5996156" y="5920272"/>
            <a:ext cx="1996880" cy="533828"/>
            <a:chOff x="5396946" y="0"/>
            <a:chExt cx="1996880" cy="533828"/>
          </a:xfrm>
        </p:grpSpPr>
        <p:sp>
          <p:nvSpPr>
            <p:cNvPr id="11" name="Chevron 10">
              <a:extLst>
                <a:ext uri="{FF2B5EF4-FFF2-40B4-BE49-F238E27FC236}">
                  <a16:creationId xmlns:a16="http://schemas.microsoft.com/office/drawing/2014/main" id="{D83A7DAC-574C-5EA3-A031-6744E8FBCF94}"/>
                </a:ext>
              </a:extLst>
            </p:cNvPr>
            <p:cNvSpPr/>
            <p:nvPr/>
          </p:nvSpPr>
          <p:spPr>
            <a:xfrm>
              <a:off x="5396946"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Chevron 8">
              <a:extLst>
                <a:ext uri="{FF2B5EF4-FFF2-40B4-BE49-F238E27FC236}">
                  <a16:creationId xmlns:a16="http://schemas.microsoft.com/office/drawing/2014/main" id="{4FCC4D51-8B65-75F6-3D8B-D40B84ECA19A}"/>
                </a:ext>
              </a:extLst>
            </p:cNvPr>
            <p:cNvSpPr txBox="1"/>
            <p:nvPr/>
          </p:nvSpPr>
          <p:spPr>
            <a:xfrm>
              <a:off x="5663860"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Training</a:t>
              </a:r>
            </a:p>
          </p:txBody>
        </p:sp>
      </p:grpSp>
      <p:grpSp>
        <p:nvGrpSpPr>
          <p:cNvPr id="5" name="Group 4">
            <a:extLst>
              <a:ext uri="{FF2B5EF4-FFF2-40B4-BE49-F238E27FC236}">
                <a16:creationId xmlns:a16="http://schemas.microsoft.com/office/drawing/2014/main" id="{A5580AE6-3022-F807-AFAA-30287B875BEF}"/>
              </a:ext>
            </a:extLst>
          </p:cNvPr>
          <p:cNvGrpSpPr/>
          <p:nvPr/>
        </p:nvGrpSpPr>
        <p:grpSpPr>
          <a:xfrm>
            <a:off x="7793349" y="5920272"/>
            <a:ext cx="1996880" cy="533828"/>
            <a:chOff x="7194139" y="0"/>
            <a:chExt cx="1996880" cy="533828"/>
          </a:xfrm>
        </p:grpSpPr>
        <p:sp>
          <p:nvSpPr>
            <p:cNvPr id="9" name="Chevron 8">
              <a:extLst>
                <a:ext uri="{FF2B5EF4-FFF2-40B4-BE49-F238E27FC236}">
                  <a16:creationId xmlns:a16="http://schemas.microsoft.com/office/drawing/2014/main" id="{50A89EC4-FED8-FEF4-625D-1A7C288A71B8}"/>
                </a:ext>
              </a:extLst>
            </p:cNvPr>
            <p:cNvSpPr/>
            <p:nvPr/>
          </p:nvSpPr>
          <p:spPr>
            <a:xfrm>
              <a:off x="7194139"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Chevron 10">
              <a:extLst>
                <a:ext uri="{FF2B5EF4-FFF2-40B4-BE49-F238E27FC236}">
                  <a16:creationId xmlns:a16="http://schemas.microsoft.com/office/drawing/2014/main" id="{D0A2CE44-4119-63AF-33E9-A7EB0CF8CF0E}"/>
                </a:ext>
              </a:extLst>
            </p:cNvPr>
            <p:cNvSpPr txBox="1"/>
            <p:nvPr/>
          </p:nvSpPr>
          <p:spPr>
            <a:xfrm>
              <a:off x="7461053"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Deploying</a:t>
              </a:r>
            </a:p>
          </p:txBody>
        </p:sp>
      </p:grpSp>
      <p:grpSp>
        <p:nvGrpSpPr>
          <p:cNvPr id="6" name="Group 5">
            <a:extLst>
              <a:ext uri="{FF2B5EF4-FFF2-40B4-BE49-F238E27FC236}">
                <a16:creationId xmlns:a16="http://schemas.microsoft.com/office/drawing/2014/main" id="{84A3348E-59E0-4ECE-43DB-F75399A59BFC}"/>
              </a:ext>
            </a:extLst>
          </p:cNvPr>
          <p:cNvGrpSpPr/>
          <p:nvPr/>
        </p:nvGrpSpPr>
        <p:grpSpPr>
          <a:xfrm>
            <a:off x="9590542" y="5920272"/>
            <a:ext cx="1996880" cy="533828"/>
            <a:chOff x="8991332" y="0"/>
            <a:chExt cx="1996880" cy="533828"/>
          </a:xfrm>
        </p:grpSpPr>
        <p:sp>
          <p:nvSpPr>
            <p:cNvPr id="7" name="Chevron 6">
              <a:extLst>
                <a:ext uri="{FF2B5EF4-FFF2-40B4-BE49-F238E27FC236}">
                  <a16:creationId xmlns:a16="http://schemas.microsoft.com/office/drawing/2014/main" id="{82ED6F78-736F-83BB-2E39-2610F68E0A3F}"/>
                </a:ext>
              </a:extLst>
            </p:cNvPr>
            <p:cNvSpPr/>
            <p:nvPr/>
          </p:nvSpPr>
          <p:spPr>
            <a:xfrm>
              <a:off x="8991332"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Chevron 12">
              <a:extLst>
                <a:ext uri="{FF2B5EF4-FFF2-40B4-BE49-F238E27FC236}">
                  <a16:creationId xmlns:a16="http://schemas.microsoft.com/office/drawing/2014/main" id="{355E6E7C-B6A8-D935-1017-6189EEA8EEF0}"/>
                </a:ext>
              </a:extLst>
            </p:cNvPr>
            <p:cNvSpPr txBox="1"/>
            <p:nvPr/>
          </p:nvSpPr>
          <p:spPr>
            <a:xfrm>
              <a:off x="9258246"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Monitoring</a:t>
              </a:r>
            </a:p>
          </p:txBody>
        </p:sp>
      </p:grpSp>
      <p:grpSp>
        <p:nvGrpSpPr>
          <p:cNvPr id="32" name="Group 31">
            <a:extLst>
              <a:ext uri="{FF2B5EF4-FFF2-40B4-BE49-F238E27FC236}">
                <a16:creationId xmlns:a16="http://schemas.microsoft.com/office/drawing/2014/main" id="{A221AB6E-1075-CA84-575F-716B64FC4187}"/>
              </a:ext>
            </a:extLst>
          </p:cNvPr>
          <p:cNvGrpSpPr/>
          <p:nvPr/>
        </p:nvGrpSpPr>
        <p:grpSpPr>
          <a:xfrm>
            <a:off x="4198153" y="5920272"/>
            <a:ext cx="1996880" cy="533828"/>
            <a:chOff x="3599753" y="0"/>
            <a:chExt cx="1996880" cy="533828"/>
          </a:xfrm>
        </p:grpSpPr>
        <p:sp>
          <p:nvSpPr>
            <p:cNvPr id="33" name="Chevron 32">
              <a:extLst>
                <a:ext uri="{FF2B5EF4-FFF2-40B4-BE49-F238E27FC236}">
                  <a16:creationId xmlns:a16="http://schemas.microsoft.com/office/drawing/2014/main" id="{E483C8CC-B455-2316-4E0F-8415E8DE0BD8}"/>
                </a:ext>
              </a:extLst>
            </p:cNvPr>
            <p:cNvSpPr/>
            <p:nvPr/>
          </p:nvSpPr>
          <p:spPr>
            <a:xfrm>
              <a:off x="3599753"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Chevron 4">
              <a:extLst>
                <a:ext uri="{FF2B5EF4-FFF2-40B4-BE49-F238E27FC236}">
                  <a16:creationId xmlns:a16="http://schemas.microsoft.com/office/drawing/2014/main" id="{105A8033-5F0B-9709-24BD-C40C666DAA4E}"/>
                </a:ext>
              </a:extLst>
            </p:cNvPr>
            <p:cNvSpPr txBox="1"/>
            <p:nvPr/>
          </p:nvSpPr>
          <p:spPr>
            <a:xfrm>
              <a:off x="3866667"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Labeling</a:t>
              </a:r>
            </a:p>
          </p:txBody>
        </p:sp>
      </p:grpSp>
      <p:graphicFrame>
        <p:nvGraphicFramePr>
          <p:cNvPr id="36" name="Table 35">
            <a:extLst>
              <a:ext uri="{FF2B5EF4-FFF2-40B4-BE49-F238E27FC236}">
                <a16:creationId xmlns:a16="http://schemas.microsoft.com/office/drawing/2014/main" id="{324B8B09-8083-F43A-AC32-E17F2844B6DB}"/>
              </a:ext>
            </a:extLst>
          </p:cNvPr>
          <p:cNvGraphicFramePr>
            <a:graphicFrameLocks noGrp="1"/>
          </p:cNvGraphicFramePr>
          <p:nvPr>
            <p:extLst>
              <p:ext uri="{D42A27DB-BD31-4B8C-83A1-F6EECF244321}">
                <p14:modId xmlns:p14="http://schemas.microsoft.com/office/powerpoint/2010/main" val="25083098"/>
              </p:ext>
            </p:extLst>
          </p:nvPr>
        </p:nvGraphicFramePr>
        <p:xfrm>
          <a:off x="5336497" y="1454046"/>
          <a:ext cx="6172841" cy="4233593"/>
        </p:xfrm>
        <a:graphic>
          <a:graphicData uri="http://schemas.openxmlformats.org/drawingml/2006/table">
            <a:tbl>
              <a:tblPr/>
              <a:tblGrid>
                <a:gridCol w="375857">
                  <a:extLst>
                    <a:ext uri="{9D8B030D-6E8A-4147-A177-3AD203B41FA5}">
                      <a16:colId xmlns:a16="http://schemas.microsoft.com/office/drawing/2014/main" val="2536843767"/>
                    </a:ext>
                  </a:extLst>
                </a:gridCol>
                <a:gridCol w="436806">
                  <a:extLst>
                    <a:ext uri="{9D8B030D-6E8A-4147-A177-3AD203B41FA5}">
                      <a16:colId xmlns:a16="http://schemas.microsoft.com/office/drawing/2014/main" val="2858657007"/>
                    </a:ext>
                  </a:extLst>
                </a:gridCol>
                <a:gridCol w="548547">
                  <a:extLst>
                    <a:ext uri="{9D8B030D-6E8A-4147-A177-3AD203B41FA5}">
                      <a16:colId xmlns:a16="http://schemas.microsoft.com/office/drawing/2014/main" val="405815250"/>
                    </a:ext>
                  </a:extLst>
                </a:gridCol>
                <a:gridCol w="924403">
                  <a:extLst>
                    <a:ext uri="{9D8B030D-6E8A-4147-A177-3AD203B41FA5}">
                      <a16:colId xmlns:a16="http://schemas.microsoft.com/office/drawing/2014/main" val="2874108701"/>
                    </a:ext>
                  </a:extLst>
                </a:gridCol>
                <a:gridCol w="1143744">
                  <a:extLst>
                    <a:ext uri="{9D8B030D-6E8A-4147-A177-3AD203B41FA5}">
                      <a16:colId xmlns:a16="http://schemas.microsoft.com/office/drawing/2014/main" val="724924464"/>
                    </a:ext>
                  </a:extLst>
                </a:gridCol>
                <a:gridCol w="685871">
                  <a:extLst>
                    <a:ext uri="{9D8B030D-6E8A-4147-A177-3AD203B41FA5}">
                      <a16:colId xmlns:a16="http://schemas.microsoft.com/office/drawing/2014/main" val="2282497172"/>
                    </a:ext>
                  </a:extLst>
                </a:gridCol>
                <a:gridCol w="685871">
                  <a:extLst>
                    <a:ext uri="{9D8B030D-6E8A-4147-A177-3AD203B41FA5}">
                      <a16:colId xmlns:a16="http://schemas.microsoft.com/office/drawing/2014/main" val="2604992067"/>
                    </a:ext>
                  </a:extLst>
                </a:gridCol>
                <a:gridCol w="685871">
                  <a:extLst>
                    <a:ext uri="{9D8B030D-6E8A-4147-A177-3AD203B41FA5}">
                      <a16:colId xmlns:a16="http://schemas.microsoft.com/office/drawing/2014/main" val="46217596"/>
                    </a:ext>
                  </a:extLst>
                </a:gridCol>
                <a:gridCol w="685871">
                  <a:extLst>
                    <a:ext uri="{9D8B030D-6E8A-4147-A177-3AD203B41FA5}">
                      <a16:colId xmlns:a16="http://schemas.microsoft.com/office/drawing/2014/main" val="401725144"/>
                    </a:ext>
                  </a:extLst>
                </a:gridCol>
              </a:tblGrid>
              <a:tr h="701129">
                <a:tc>
                  <a:txBody>
                    <a:bodyPr/>
                    <a:lstStyle/>
                    <a:p>
                      <a:pPr algn="r"/>
                      <a:endParaRPr lang="en-US" sz="1000" b="1" dirty="0">
                        <a:effectLst/>
                      </a:endParaRP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dirty="0">
                          <a:effectLst/>
                        </a:rPr>
                        <a:t>Id</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dirty="0" err="1">
                          <a:effectLst/>
                        </a:rPr>
                        <a:t>ReleaseID</a:t>
                      </a:r>
                      <a:endParaRPr lang="en-US" sz="1000" b="1" dirty="0">
                        <a:effectLst/>
                      </a:endParaRP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dirty="0">
                          <a:effectLst/>
                        </a:rPr>
                        <a:t>Type of Test Case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a:effectLst/>
                        </a:rPr>
                        <a:t>TestCaseTitle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a:effectLst/>
                        </a:rPr>
                        <a:t>Error Prone Test Cases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a:effectLst/>
                        </a:rPr>
                        <a:t>Automation Status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a:effectLst/>
                        </a:rPr>
                        <a:t>Any Defect</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dirty="0">
                          <a:effectLst/>
                        </a:rPr>
                        <a:t>Target</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7110113"/>
                  </a:ext>
                </a:extLst>
              </a:tr>
              <a:tr h="926980">
                <a:tc>
                  <a:txBody>
                    <a:bodyPr/>
                    <a:lstStyle/>
                    <a:p>
                      <a:pPr fontAlgn="ctr"/>
                      <a:r>
                        <a:rPr lang="en-US" sz="1000" b="1" dirty="0">
                          <a:effectLst/>
                        </a:rPr>
                        <a:t>0</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R20.2.1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Sanity</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Get the short and detailed health status APIs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No</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3040373"/>
                  </a:ext>
                </a:extLst>
              </a:tr>
              <a:tr h="751524">
                <a:tc>
                  <a:txBody>
                    <a:bodyPr/>
                    <a:lstStyle/>
                    <a:p>
                      <a:pPr fontAlgn="ctr"/>
                      <a:r>
                        <a:rPr lang="en-US" sz="1000" b="1">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2</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R20.2.1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Sanity</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Get the AuthZ service metadata</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No</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3408924"/>
                  </a:ext>
                </a:extLst>
              </a:tr>
              <a:tr h="926980">
                <a:tc>
                  <a:txBody>
                    <a:bodyPr/>
                    <a:lstStyle/>
                    <a:p>
                      <a:pPr fontAlgn="ctr"/>
                      <a:r>
                        <a:rPr lang="en-US" sz="1000" b="1">
                          <a:effectLst/>
                        </a:rPr>
                        <a:t>2</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3</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R20.2.1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Sanity</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Get the public keys for validating token</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No</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83770265"/>
                  </a:ext>
                </a:extLst>
              </a:tr>
              <a:tr h="926980">
                <a:tc>
                  <a:txBody>
                    <a:bodyPr/>
                    <a:lstStyle/>
                    <a:p>
                      <a:pPr fontAlgn="ctr"/>
                      <a:r>
                        <a:rPr lang="en-US" sz="1000" b="1">
                          <a:effectLst/>
                        </a:rPr>
                        <a:t>3</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4</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R20.2.1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API/Functionality</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Verify Client delegation API: Exchange Access ...</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No</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37541017"/>
                  </a:ext>
                </a:extLst>
              </a:tr>
            </a:tbl>
          </a:graphicData>
        </a:graphic>
      </p:graphicFrame>
      <p:sp>
        <p:nvSpPr>
          <p:cNvPr id="37" name="Title 1">
            <a:extLst>
              <a:ext uri="{FF2B5EF4-FFF2-40B4-BE49-F238E27FC236}">
                <a16:creationId xmlns:a16="http://schemas.microsoft.com/office/drawing/2014/main" id="{CF3ACBBF-BD28-9CC0-40ED-AD7527E305B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t>Test Regression </a:t>
            </a:r>
            <a:r>
              <a:rPr lang="ko-KR" altLang="en-US" dirty="0"/>
              <a:t>적용</a:t>
            </a:r>
            <a:r>
              <a:rPr lang="en-US" altLang="ko-KR" dirty="0"/>
              <a:t>:</a:t>
            </a:r>
            <a:r>
              <a:rPr lang="ko-KR" altLang="en-US" dirty="0"/>
              <a:t> 전 처리 후 학습</a:t>
            </a:r>
            <a:endParaRPr lang="en-US" dirty="0"/>
          </a:p>
        </p:txBody>
      </p:sp>
      <p:grpSp>
        <p:nvGrpSpPr>
          <p:cNvPr id="41" name="Group 40">
            <a:extLst>
              <a:ext uri="{FF2B5EF4-FFF2-40B4-BE49-F238E27FC236}">
                <a16:creationId xmlns:a16="http://schemas.microsoft.com/office/drawing/2014/main" id="{57174989-E3A0-47B9-3204-8F6F95DE7F00}"/>
              </a:ext>
            </a:extLst>
          </p:cNvPr>
          <p:cNvGrpSpPr/>
          <p:nvPr/>
        </p:nvGrpSpPr>
        <p:grpSpPr>
          <a:xfrm>
            <a:off x="834624" y="4578627"/>
            <a:ext cx="1399886" cy="1103434"/>
            <a:chOff x="0" y="3361850"/>
            <a:chExt cx="1399886" cy="1103434"/>
          </a:xfrm>
        </p:grpSpPr>
        <p:sp>
          <p:nvSpPr>
            <p:cNvPr id="57" name="Rectangle 56">
              <a:extLst>
                <a:ext uri="{FF2B5EF4-FFF2-40B4-BE49-F238E27FC236}">
                  <a16:creationId xmlns:a16="http://schemas.microsoft.com/office/drawing/2014/main" id="{39A3170C-DE0B-493B-12CE-C8FC358FF896}"/>
                </a:ext>
              </a:extLst>
            </p:cNvPr>
            <p:cNvSpPr/>
            <p:nvPr/>
          </p:nvSpPr>
          <p:spPr>
            <a:xfrm>
              <a:off x="0" y="3361850"/>
              <a:ext cx="1399886" cy="1103434"/>
            </a:xfrm>
            <a:prstGeom prst="rect">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8" name="TextBox 57">
              <a:extLst>
                <a:ext uri="{FF2B5EF4-FFF2-40B4-BE49-F238E27FC236}">
                  <a16:creationId xmlns:a16="http://schemas.microsoft.com/office/drawing/2014/main" id="{63776FF3-A175-2286-567C-C936B8BBA82B}"/>
                </a:ext>
              </a:extLst>
            </p:cNvPr>
            <p:cNvSpPr txBox="1"/>
            <p:nvPr/>
          </p:nvSpPr>
          <p:spPr>
            <a:xfrm>
              <a:off x="0" y="3361850"/>
              <a:ext cx="1399886" cy="1103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0" tIns="106680" rIns="99560" bIns="106680" numCol="1" spcCol="1270" anchor="ctr" anchorCtr="0">
              <a:noAutofit/>
            </a:bodyPr>
            <a:lstStyle/>
            <a:p>
              <a:pPr marL="0" lvl="0" indent="0" algn="ctr" defTabSz="666750">
                <a:lnSpc>
                  <a:spcPct val="90000"/>
                </a:lnSpc>
                <a:spcBef>
                  <a:spcPct val="0"/>
                </a:spcBef>
                <a:spcAft>
                  <a:spcPct val="35000"/>
                </a:spcAft>
                <a:buNone/>
              </a:pPr>
              <a:r>
                <a:rPr lang="en-US" kern="1200" dirty="0"/>
                <a:t>Data Split (</a:t>
              </a:r>
              <a:r>
                <a:rPr lang="ko-KR" kern="1200" dirty="0"/>
                <a:t>데이터 분할</a:t>
              </a:r>
              <a:r>
                <a:rPr lang="en-US" kern="1200" dirty="0"/>
                <a:t>)</a:t>
              </a:r>
            </a:p>
          </p:txBody>
        </p:sp>
      </p:grpSp>
      <p:grpSp>
        <p:nvGrpSpPr>
          <p:cNvPr id="42" name="Group 41">
            <a:extLst>
              <a:ext uri="{FF2B5EF4-FFF2-40B4-BE49-F238E27FC236}">
                <a16:creationId xmlns:a16="http://schemas.microsoft.com/office/drawing/2014/main" id="{3730FEDA-CC0B-68C2-375D-A6CDCE8C394E}"/>
              </a:ext>
            </a:extLst>
          </p:cNvPr>
          <p:cNvGrpSpPr/>
          <p:nvPr/>
        </p:nvGrpSpPr>
        <p:grpSpPr>
          <a:xfrm>
            <a:off x="2234508" y="4578627"/>
            <a:ext cx="2667275" cy="1103434"/>
            <a:chOff x="1399885" y="3361850"/>
            <a:chExt cx="4558311" cy="1103434"/>
          </a:xfrm>
        </p:grpSpPr>
        <p:sp>
          <p:nvSpPr>
            <p:cNvPr id="55" name="Rectangle 54">
              <a:extLst>
                <a:ext uri="{FF2B5EF4-FFF2-40B4-BE49-F238E27FC236}">
                  <a16:creationId xmlns:a16="http://schemas.microsoft.com/office/drawing/2014/main" id="{A3C79DE9-5939-3BAC-C61B-6CA0CA8BB23D}"/>
                </a:ext>
              </a:extLst>
            </p:cNvPr>
            <p:cNvSpPr/>
            <p:nvPr/>
          </p:nvSpPr>
          <p:spPr>
            <a:xfrm>
              <a:off x="1399885" y="3361850"/>
              <a:ext cx="4199658" cy="1103434"/>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56" name="TextBox 55">
              <a:extLst>
                <a:ext uri="{FF2B5EF4-FFF2-40B4-BE49-F238E27FC236}">
                  <a16:creationId xmlns:a16="http://schemas.microsoft.com/office/drawing/2014/main" id="{788266C1-6422-7D1A-B9B7-757BE4D34348}"/>
                </a:ext>
              </a:extLst>
            </p:cNvPr>
            <p:cNvSpPr txBox="1"/>
            <p:nvPr/>
          </p:nvSpPr>
          <p:spPr>
            <a:xfrm>
              <a:off x="1399885" y="3361850"/>
              <a:ext cx="4558311" cy="11034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189" tIns="139700" rIns="85189" bIns="139700" numCol="1" spcCol="1270" anchor="ctr" anchorCtr="0">
              <a:noAutofit/>
            </a:bodyPr>
            <a:lstStyle/>
            <a:p>
              <a:pPr marL="0" lvl="0" indent="0" algn="l" defTabSz="488950">
                <a:lnSpc>
                  <a:spcPct val="90000"/>
                </a:lnSpc>
                <a:spcBef>
                  <a:spcPct val="0"/>
                </a:spcBef>
                <a:spcAft>
                  <a:spcPct val="35000"/>
                </a:spcAft>
                <a:buNone/>
              </a:pPr>
              <a:r>
                <a:rPr lang="en-US" sz="2000" kern="1200" dirty="0"/>
                <a:t>Train/Validation/Test</a:t>
              </a:r>
              <a:r>
                <a:rPr lang="ko-KR" sz="2000" kern="1200" dirty="0"/>
                <a:t>로 분할</a:t>
              </a:r>
              <a:endParaRPr lang="en-US" sz="2000" kern="1200" dirty="0"/>
            </a:p>
            <a:p>
              <a:pPr marL="0" lvl="0" indent="0" algn="l" defTabSz="488950">
                <a:lnSpc>
                  <a:spcPct val="90000"/>
                </a:lnSpc>
                <a:spcBef>
                  <a:spcPct val="0"/>
                </a:spcBef>
                <a:spcAft>
                  <a:spcPct val="35000"/>
                </a:spcAft>
                <a:buNone/>
              </a:pPr>
              <a:r>
                <a:rPr lang="ko-KR" sz="2000" kern="1200" dirty="0"/>
                <a:t>같은 특징과 분포로 </a:t>
              </a:r>
              <a:endParaRPr lang="en-US" sz="2000" kern="1200" dirty="0"/>
            </a:p>
          </p:txBody>
        </p:sp>
      </p:grpSp>
      <p:grpSp>
        <p:nvGrpSpPr>
          <p:cNvPr id="43" name="Group 42">
            <a:extLst>
              <a:ext uri="{FF2B5EF4-FFF2-40B4-BE49-F238E27FC236}">
                <a16:creationId xmlns:a16="http://schemas.microsoft.com/office/drawing/2014/main" id="{DE3CF0D5-7AC3-B7A4-9643-ED716DF33C83}"/>
              </a:ext>
            </a:extLst>
          </p:cNvPr>
          <p:cNvGrpSpPr/>
          <p:nvPr/>
        </p:nvGrpSpPr>
        <p:grpSpPr>
          <a:xfrm>
            <a:off x="834624" y="2898096"/>
            <a:ext cx="1399886" cy="1697081"/>
            <a:chOff x="0" y="1681319"/>
            <a:chExt cx="1399886" cy="1697081"/>
          </a:xfrm>
        </p:grpSpPr>
        <p:sp>
          <p:nvSpPr>
            <p:cNvPr id="53" name="Up Arrow Callout 52">
              <a:extLst>
                <a:ext uri="{FF2B5EF4-FFF2-40B4-BE49-F238E27FC236}">
                  <a16:creationId xmlns:a16="http://schemas.microsoft.com/office/drawing/2014/main" id="{B3148303-AF7C-000C-C24D-041210978091}"/>
                </a:ext>
              </a:extLst>
            </p:cNvPr>
            <p:cNvSpPr/>
            <p:nvPr/>
          </p:nvSpPr>
          <p:spPr>
            <a:xfrm rot="10800000">
              <a:off x="0" y="1681319"/>
              <a:ext cx="1399886" cy="1697081"/>
            </a:xfrm>
            <a:prstGeom prst="upArrowCallout">
              <a:avLst>
                <a:gd name="adj1" fmla="val 5000"/>
                <a:gd name="adj2" fmla="val 10000"/>
                <a:gd name="adj3" fmla="val 15000"/>
                <a:gd name="adj4" fmla="val 64977"/>
              </a:avLst>
            </a:prstGeom>
            <a:solidFill>
              <a:schemeClr val="accent3"/>
            </a:solidFill>
          </p:spPr>
          <p:style>
            <a:lnRef idx="2">
              <a:schemeClr val="accent5">
                <a:hueOff val="-3379271"/>
                <a:satOff val="-8710"/>
                <a:lumOff val="-5883"/>
                <a:alphaOff val="0"/>
              </a:schemeClr>
            </a:lnRef>
            <a:fillRef idx="1">
              <a:scrgbClr r="0" g="0" b="0"/>
            </a:fillRef>
            <a:effectRef idx="0">
              <a:schemeClr val="accent5">
                <a:hueOff val="-3379271"/>
                <a:satOff val="-8710"/>
                <a:lumOff val="-5883"/>
                <a:alphaOff val="0"/>
              </a:schemeClr>
            </a:effectRef>
            <a:fontRef idx="minor">
              <a:schemeClr val="lt1"/>
            </a:fontRef>
          </p:style>
        </p:sp>
        <p:sp>
          <p:nvSpPr>
            <p:cNvPr id="54" name="Up Arrow Callout 8">
              <a:extLst>
                <a:ext uri="{FF2B5EF4-FFF2-40B4-BE49-F238E27FC236}">
                  <a16:creationId xmlns:a16="http://schemas.microsoft.com/office/drawing/2014/main" id="{7A3370C5-EE92-8695-8579-EE75E2D7A795}"/>
                </a:ext>
              </a:extLst>
            </p:cNvPr>
            <p:cNvSpPr txBox="1"/>
            <p:nvPr/>
          </p:nvSpPr>
          <p:spPr>
            <a:xfrm>
              <a:off x="0" y="1681319"/>
              <a:ext cx="1399886" cy="1103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0" tIns="106680" rIns="99560" bIns="106680" numCol="1" spcCol="1270" anchor="ctr" anchorCtr="0">
              <a:noAutofit/>
            </a:bodyPr>
            <a:lstStyle/>
            <a:p>
              <a:pPr marL="0" lvl="0" indent="0" algn="ctr" defTabSz="666750">
                <a:lnSpc>
                  <a:spcPct val="90000"/>
                </a:lnSpc>
                <a:spcBef>
                  <a:spcPct val="0"/>
                </a:spcBef>
                <a:spcAft>
                  <a:spcPct val="35000"/>
                </a:spcAft>
                <a:buNone/>
              </a:pPr>
              <a:r>
                <a:rPr lang="en-US" sz="1600" kern="1200" dirty="0"/>
                <a:t>Feature Transformation (</a:t>
              </a:r>
              <a:r>
                <a:rPr lang="ko-KR" sz="1600" kern="1200" dirty="0"/>
                <a:t>특징 변환</a:t>
              </a:r>
              <a:r>
                <a:rPr lang="en-US" sz="1600" kern="1200" dirty="0"/>
                <a:t>)</a:t>
              </a:r>
            </a:p>
          </p:txBody>
        </p:sp>
      </p:grpSp>
      <p:grpSp>
        <p:nvGrpSpPr>
          <p:cNvPr id="44" name="Group 43">
            <a:extLst>
              <a:ext uri="{FF2B5EF4-FFF2-40B4-BE49-F238E27FC236}">
                <a16:creationId xmlns:a16="http://schemas.microsoft.com/office/drawing/2014/main" id="{1033EF45-08F0-31C8-21DA-BF5C8D71908E}"/>
              </a:ext>
            </a:extLst>
          </p:cNvPr>
          <p:cNvGrpSpPr/>
          <p:nvPr/>
        </p:nvGrpSpPr>
        <p:grpSpPr>
          <a:xfrm>
            <a:off x="2234508" y="2898096"/>
            <a:ext cx="2667275" cy="1103103"/>
            <a:chOff x="1399883" y="1681319"/>
            <a:chExt cx="4558309" cy="1103103"/>
          </a:xfrm>
        </p:grpSpPr>
        <p:sp>
          <p:nvSpPr>
            <p:cNvPr id="51" name="Rectangle 50">
              <a:extLst>
                <a:ext uri="{FF2B5EF4-FFF2-40B4-BE49-F238E27FC236}">
                  <a16:creationId xmlns:a16="http://schemas.microsoft.com/office/drawing/2014/main" id="{E3C3161A-D8BA-999F-DB85-F52FC112FDAB}"/>
                </a:ext>
              </a:extLst>
            </p:cNvPr>
            <p:cNvSpPr/>
            <p:nvPr/>
          </p:nvSpPr>
          <p:spPr>
            <a:xfrm>
              <a:off x="1399885" y="1681319"/>
              <a:ext cx="4199658" cy="1103103"/>
            </a:xfrm>
            <a:prstGeom prst="rect">
              <a:avLst/>
            </a:prstGeom>
          </p:spPr>
          <p:style>
            <a:lnRef idx="2">
              <a:schemeClr val="accent5">
                <a:tint val="40000"/>
                <a:alpha val="90000"/>
                <a:hueOff val="-3369881"/>
                <a:satOff val="-11416"/>
                <a:lumOff val="-1464"/>
                <a:alphaOff val="0"/>
              </a:schemeClr>
            </a:lnRef>
            <a:fillRef idx="1">
              <a:schemeClr val="accent5">
                <a:tint val="40000"/>
                <a:alpha val="90000"/>
                <a:hueOff val="-3369881"/>
                <a:satOff val="-11416"/>
                <a:lumOff val="-1464"/>
                <a:alphaOff val="0"/>
              </a:schemeClr>
            </a:fillRef>
            <a:effectRef idx="0">
              <a:schemeClr val="accent5">
                <a:tint val="40000"/>
                <a:alpha val="90000"/>
                <a:hueOff val="-3369881"/>
                <a:satOff val="-11416"/>
                <a:lumOff val="-1464"/>
                <a:alphaOff val="0"/>
              </a:schemeClr>
            </a:effectRef>
            <a:fontRef idx="minor">
              <a:schemeClr val="dk1">
                <a:hueOff val="0"/>
                <a:satOff val="0"/>
                <a:lumOff val="0"/>
                <a:alphaOff val="0"/>
              </a:schemeClr>
            </a:fontRef>
          </p:style>
        </p:sp>
        <p:sp>
          <p:nvSpPr>
            <p:cNvPr id="52" name="TextBox 51">
              <a:extLst>
                <a:ext uri="{FF2B5EF4-FFF2-40B4-BE49-F238E27FC236}">
                  <a16:creationId xmlns:a16="http://schemas.microsoft.com/office/drawing/2014/main" id="{5FBAE6A7-3405-14C8-3EC7-C3D52DE99687}"/>
                </a:ext>
              </a:extLst>
            </p:cNvPr>
            <p:cNvSpPr txBox="1"/>
            <p:nvPr/>
          </p:nvSpPr>
          <p:spPr>
            <a:xfrm>
              <a:off x="1399883" y="1681319"/>
              <a:ext cx="4558309" cy="11031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189" tIns="139700" rIns="85189" bIns="139700" numCol="1" spcCol="1270" anchor="ctr" anchorCtr="0">
              <a:noAutofit/>
            </a:bodyPr>
            <a:lstStyle/>
            <a:p>
              <a:pPr marL="0" lvl="0" indent="0" algn="l" defTabSz="488950">
                <a:lnSpc>
                  <a:spcPct val="90000"/>
                </a:lnSpc>
                <a:spcBef>
                  <a:spcPct val="0"/>
                </a:spcBef>
                <a:spcAft>
                  <a:spcPct val="35000"/>
                </a:spcAft>
                <a:buNone/>
              </a:pPr>
              <a:r>
                <a:rPr lang="en-US" kern="1200" dirty="0"/>
                <a:t>Scaling</a:t>
              </a:r>
            </a:p>
            <a:p>
              <a:pPr marL="0" lvl="0" indent="0" algn="l" defTabSz="488950">
                <a:lnSpc>
                  <a:spcPct val="90000"/>
                </a:lnSpc>
                <a:spcBef>
                  <a:spcPct val="0"/>
                </a:spcBef>
                <a:spcAft>
                  <a:spcPct val="35000"/>
                </a:spcAft>
                <a:buNone/>
              </a:pPr>
              <a:r>
                <a:rPr lang="en-US" kern="1200" dirty="0"/>
                <a:t>Normalization (</a:t>
              </a:r>
              <a:r>
                <a:rPr lang="ko-KR" kern="1200" dirty="0"/>
                <a:t>정규화</a:t>
              </a:r>
              <a:r>
                <a:rPr lang="en-US" kern="1200" dirty="0"/>
                <a:t>)</a:t>
              </a:r>
            </a:p>
            <a:p>
              <a:pPr marL="0" lvl="0" indent="0" algn="l" defTabSz="488950">
                <a:lnSpc>
                  <a:spcPct val="90000"/>
                </a:lnSpc>
                <a:spcBef>
                  <a:spcPct val="0"/>
                </a:spcBef>
                <a:spcAft>
                  <a:spcPct val="35000"/>
                </a:spcAft>
                <a:buNone/>
              </a:pPr>
              <a:r>
                <a:rPr lang="en-US" kern="1200" dirty="0"/>
                <a:t>Standardization (</a:t>
              </a:r>
              <a:r>
                <a:rPr lang="ko-KR" kern="1200" dirty="0"/>
                <a:t>표준화</a:t>
              </a:r>
              <a:r>
                <a:rPr lang="en-US" kern="1200" dirty="0"/>
                <a:t>)</a:t>
              </a:r>
            </a:p>
          </p:txBody>
        </p:sp>
      </p:grpSp>
      <p:grpSp>
        <p:nvGrpSpPr>
          <p:cNvPr id="45" name="Group 44">
            <a:extLst>
              <a:ext uri="{FF2B5EF4-FFF2-40B4-BE49-F238E27FC236}">
                <a16:creationId xmlns:a16="http://schemas.microsoft.com/office/drawing/2014/main" id="{E7D0EB20-C6A0-6421-07A9-7E3B6DB04489}"/>
              </a:ext>
            </a:extLst>
          </p:cNvPr>
          <p:cNvGrpSpPr/>
          <p:nvPr/>
        </p:nvGrpSpPr>
        <p:grpSpPr>
          <a:xfrm>
            <a:off x="834624" y="1217566"/>
            <a:ext cx="1399886" cy="1697081"/>
            <a:chOff x="0" y="789"/>
            <a:chExt cx="1399886" cy="1697081"/>
          </a:xfrm>
        </p:grpSpPr>
        <p:sp>
          <p:nvSpPr>
            <p:cNvPr id="49" name="Up Arrow Callout 48">
              <a:extLst>
                <a:ext uri="{FF2B5EF4-FFF2-40B4-BE49-F238E27FC236}">
                  <a16:creationId xmlns:a16="http://schemas.microsoft.com/office/drawing/2014/main" id="{E73049BD-69C8-84D8-A99D-72DABB18B137}"/>
                </a:ext>
              </a:extLst>
            </p:cNvPr>
            <p:cNvSpPr/>
            <p:nvPr/>
          </p:nvSpPr>
          <p:spPr>
            <a:xfrm rot="10800000">
              <a:off x="0" y="789"/>
              <a:ext cx="1399886" cy="1697081"/>
            </a:xfrm>
            <a:prstGeom prst="upArrowCallout">
              <a:avLst>
                <a:gd name="adj1" fmla="val 5000"/>
                <a:gd name="adj2" fmla="val 10000"/>
                <a:gd name="adj3" fmla="val 15000"/>
                <a:gd name="adj4" fmla="val 64977"/>
              </a:avLst>
            </a:prstGeom>
            <a:solidFill>
              <a:schemeClr val="tx2"/>
            </a:solidFill>
          </p:spPr>
          <p:style>
            <a:lnRef idx="2">
              <a:schemeClr val="accent5">
                <a:hueOff val="-6758543"/>
                <a:satOff val="-17419"/>
                <a:lumOff val="-11765"/>
                <a:alphaOff val="0"/>
              </a:schemeClr>
            </a:lnRef>
            <a:fillRef idx="1">
              <a:scrgbClr r="0" g="0" b="0"/>
            </a:fillRef>
            <a:effectRef idx="0">
              <a:schemeClr val="accent5">
                <a:hueOff val="-6758543"/>
                <a:satOff val="-17419"/>
                <a:lumOff val="-11765"/>
                <a:alphaOff val="0"/>
              </a:schemeClr>
            </a:effectRef>
            <a:fontRef idx="minor">
              <a:schemeClr val="lt1"/>
            </a:fontRef>
          </p:style>
        </p:sp>
        <p:sp>
          <p:nvSpPr>
            <p:cNvPr id="50" name="Up Arrow Callout 12">
              <a:extLst>
                <a:ext uri="{FF2B5EF4-FFF2-40B4-BE49-F238E27FC236}">
                  <a16:creationId xmlns:a16="http://schemas.microsoft.com/office/drawing/2014/main" id="{34F87B59-3FC2-531E-BB76-B061EDD6708C}"/>
                </a:ext>
              </a:extLst>
            </p:cNvPr>
            <p:cNvSpPr txBox="1"/>
            <p:nvPr/>
          </p:nvSpPr>
          <p:spPr>
            <a:xfrm>
              <a:off x="0" y="789"/>
              <a:ext cx="1399886" cy="1103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0" tIns="106680" rIns="99560" bIns="106680" numCol="1" spcCol="1270" anchor="ctr" anchorCtr="0">
              <a:noAutofit/>
            </a:bodyPr>
            <a:lstStyle/>
            <a:p>
              <a:pPr marL="0" lvl="0" indent="0" algn="ctr" defTabSz="666750">
                <a:lnSpc>
                  <a:spcPct val="90000"/>
                </a:lnSpc>
                <a:spcBef>
                  <a:spcPct val="0"/>
                </a:spcBef>
                <a:spcAft>
                  <a:spcPct val="35000"/>
                </a:spcAft>
                <a:buNone/>
              </a:pPr>
              <a:r>
                <a:rPr lang="en-US" kern="1200" dirty="0"/>
                <a:t>Feature Engineering (</a:t>
              </a:r>
              <a:r>
                <a:rPr lang="ko-KR" kern="1200" dirty="0"/>
                <a:t>특징 추출</a:t>
              </a:r>
              <a:r>
                <a:rPr lang="en-US" kern="1200" dirty="0"/>
                <a:t>)</a:t>
              </a:r>
            </a:p>
          </p:txBody>
        </p:sp>
      </p:grpSp>
      <p:grpSp>
        <p:nvGrpSpPr>
          <p:cNvPr id="46" name="Group 45">
            <a:extLst>
              <a:ext uri="{FF2B5EF4-FFF2-40B4-BE49-F238E27FC236}">
                <a16:creationId xmlns:a16="http://schemas.microsoft.com/office/drawing/2014/main" id="{66851092-137F-B5E5-9302-F18F914B5F88}"/>
              </a:ext>
            </a:extLst>
          </p:cNvPr>
          <p:cNvGrpSpPr/>
          <p:nvPr/>
        </p:nvGrpSpPr>
        <p:grpSpPr>
          <a:xfrm>
            <a:off x="2234509" y="1217566"/>
            <a:ext cx="2457412" cy="1103103"/>
            <a:chOff x="1399885" y="789"/>
            <a:chExt cx="4199658" cy="1103103"/>
          </a:xfrm>
        </p:grpSpPr>
        <p:sp>
          <p:nvSpPr>
            <p:cNvPr id="47" name="Rectangle 46">
              <a:extLst>
                <a:ext uri="{FF2B5EF4-FFF2-40B4-BE49-F238E27FC236}">
                  <a16:creationId xmlns:a16="http://schemas.microsoft.com/office/drawing/2014/main" id="{297794C2-3073-1C98-78CA-484F1E42756B}"/>
                </a:ext>
              </a:extLst>
            </p:cNvPr>
            <p:cNvSpPr/>
            <p:nvPr/>
          </p:nvSpPr>
          <p:spPr>
            <a:xfrm>
              <a:off x="1399885" y="789"/>
              <a:ext cx="4199658" cy="1103103"/>
            </a:xfrm>
            <a:prstGeom prst="rect">
              <a:avLst/>
            </a:prstGeom>
            <a:solidFill>
              <a:schemeClr val="bg1">
                <a:alpha val="90000"/>
              </a:schemeClr>
            </a:solidFill>
          </p:spPr>
          <p:style>
            <a:lnRef idx="2">
              <a:schemeClr val="accent5">
                <a:tint val="40000"/>
                <a:alpha val="90000"/>
                <a:hueOff val="-6739762"/>
                <a:satOff val="-22832"/>
                <a:lumOff val="-2928"/>
                <a:alphaOff val="0"/>
              </a:schemeClr>
            </a:lnRef>
            <a:fillRef idx="1">
              <a:scrgbClr r="0" g="0" b="0"/>
            </a:fillRef>
            <a:effectRef idx="0">
              <a:schemeClr val="accent5">
                <a:tint val="40000"/>
                <a:alpha val="90000"/>
                <a:hueOff val="-6739762"/>
                <a:satOff val="-22832"/>
                <a:lumOff val="-2928"/>
                <a:alphaOff val="0"/>
              </a:schemeClr>
            </a:effectRef>
            <a:fontRef idx="minor">
              <a:schemeClr val="dk1">
                <a:hueOff val="0"/>
                <a:satOff val="0"/>
                <a:lumOff val="0"/>
                <a:alphaOff val="0"/>
              </a:schemeClr>
            </a:fontRef>
          </p:style>
        </p:sp>
        <p:sp>
          <p:nvSpPr>
            <p:cNvPr id="48" name="TextBox 47">
              <a:extLst>
                <a:ext uri="{FF2B5EF4-FFF2-40B4-BE49-F238E27FC236}">
                  <a16:creationId xmlns:a16="http://schemas.microsoft.com/office/drawing/2014/main" id="{0DABC9D7-F8BC-994E-0D9D-C58D2903520D}"/>
                </a:ext>
              </a:extLst>
            </p:cNvPr>
            <p:cNvSpPr txBox="1"/>
            <p:nvPr/>
          </p:nvSpPr>
          <p:spPr>
            <a:xfrm>
              <a:off x="1399885" y="789"/>
              <a:ext cx="4199658" cy="11031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189" tIns="139700" rIns="85189" bIns="139700" numCol="1" spcCol="1270" anchor="ctr" anchorCtr="0">
              <a:noAutofit/>
            </a:bodyPr>
            <a:lstStyle/>
            <a:p>
              <a:pPr marL="0" lvl="0" indent="0" algn="l" defTabSz="488950">
                <a:lnSpc>
                  <a:spcPct val="90000"/>
                </a:lnSpc>
                <a:spcBef>
                  <a:spcPct val="0"/>
                </a:spcBef>
                <a:spcAft>
                  <a:spcPct val="35000"/>
                </a:spcAft>
                <a:buNone/>
              </a:pPr>
              <a:r>
                <a:rPr lang="ko-KR" kern="1200" dirty="0"/>
                <a:t>학습 목적에 맞게 필요한 특징을 추출</a:t>
              </a:r>
              <a:endParaRPr lang="en-US" kern="1200" dirty="0"/>
            </a:p>
          </p:txBody>
        </p:sp>
      </p:grpSp>
    </p:spTree>
    <p:extLst>
      <p:ext uri="{BB962C8B-B14F-4D97-AF65-F5344CB8AC3E}">
        <p14:creationId xmlns:p14="http://schemas.microsoft.com/office/powerpoint/2010/main" val="3694575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erver Rack PNG Picture | PNG All">
            <a:extLst>
              <a:ext uri="{FF2B5EF4-FFF2-40B4-BE49-F238E27FC236}">
                <a16:creationId xmlns:a16="http://schemas.microsoft.com/office/drawing/2014/main" id="{5672723B-7057-11E5-24EC-C670B9F1F7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09" t="5066" r="22439" b="12879"/>
          <a:stretch/>
        </p:blipFill>
        <p:spPr bwMode="auto">
          <a:xfrm>
            <a:off x="1142999" y="1974432"/>
            <a:ext cx="1841074" cy="4320387"/>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8">
            <a:extLst>
              <a:ext uri="{FF2B5EF4-FFF2-40B4-BE49-F238E27FC236}">
                <a16:creationId xmlns:a16="http://schemas.microsoft.com/office/drawing/2014/main" id="{BC97024A-9422-1F07-3D15-9D3802219870}"/>
              </a:ext>
            </a:extLst>
          </p:cNvPr>
          <p:cNvSpPr/>
          <p:nvPr/>
        </p:nvSpPr>
        <p:spPr bwMode="auto">
          <a:xfrm>
            <a:off x="789630" y="1503991"/>
            <a:ext cx="10612740" cy="311680"/>
          </a:xfrm>
          <a:prstGeom prst="rect">
            <a:avLst/>
          </a:prstGeom>
          <a:solidFill>
            <a:srgbClr val="475576"/>
          </a:solidFill>
          <a:ln w="9525" algn="ctr">
            <a:solidFill>
              <a:srgbClr val="475576"/>
            </a:solidFill>
            <a:round/>
            <a:headEnd/>
            <a:tailEnd/>
          </a:ln>
          <a:effectLst/>
          <a:scene3d>
            <a:camera prst="orthographicFront"/>
            <a:lightRig rig="soft" dir="t">
              <a:rot lat="0" lon="0" rev="0"/>
            </a:lightRig>
          </a:scene3d>
          <a:sp3d prstMaterial="matte">
            <a:bevelT w="0" h="0" prst="artDeco"/>
            <a:contourClr>
              <a:srgbClr val="FFFFFF"/>
            </a:contourClr>
          </a:sp3d>
        </p:spPr>
        <p:txBody>
          <a:bodyPr wrap="square" lIns="72000" tIns="72000" rIns="72000" bIns="72000" anchor="ctr" anchorCtr="0">
            <a:sp3d>
              <a:bevelT w="0"/>
            </a:sp3d>
          </a:bodyPr>
          <a:lstStyle/>
          <a:p>
            <a:pPr algn="ctr" fontAlgn="base"/>
            <a:r>
              <a:rPr lang="ko-KR" altLang="en-US"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차량용 반도체</a:t>
            </a:r>
            <a:r>
              <a:rPr lang="en-US" altLang="ko-KR"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a:t>
            </a:r>
            <a:r>
              <a:rPr lang="ko-KR" altLang="en-US"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 </a:t>
            </a:r>
            <a:r>
              <a:rPr lang="en-US" altLang="ko-KR"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Embedded SW </a:t>
            </a:r>
            <a:r>
              <a:rPr lang="ko-KR" altLang="en-US"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테스트를 통합하여 테스트할 수 있는 </a:t>
            </a:r>
            <a:r>
              <a:rPr lang="en-US" altLang="ko-KR"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TFS(Testing</a:t>
            </a:r>
            <a:r>
              <a:rPr lang="ko-KR" altLang="en-US"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 </a:t>
            </a:r>
            <a:r>
              <a:rPr lang="en-US" altLang="ko-KR"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Farm Solution) </a:t>
            </a:r>
            <a:r>
              <a:rPr lang="ko-KR" altLang="en-US"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개발</a:t>
            </a:r>
            <a:endParaRPr lang="en-US" altLang="ko-KR"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endParaRPr>
          </a:p>
        </p:txBody>
      </p:sp>
      <p:pic>
        <p:nvPicPr>
          <p:cNvPr id="6" name="그림 3090">
            <a:extLst>
              <a:ext uri="{FF2B5EF4-FFF2-40B4-BE49-F238E27FC236}">
                <a16:creationId xmlns:a16="http://schemas.microsoft.com/office/drawing/2014/main" id="{D40DE281-F482-EC83-5EEF-5B95F99BC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643" y="1974432"/>
            <a:ext cx="8012392" cy="4320387"/>
          </a:xfrm>
          <a:prstGeom prst="rect">
            <a:avLst/>
          </a:prstGeom>
        </p:spPr>
      </p:pic>
      <p:sp>
        <p:nvSpPr>
          <p:cNvPr id="7" name="모서리가 둥근 직사각형 110">
            <a:extLst>
              <a:ext uri="{FF2B5EF4-FFF2-40B4-BE49-F238E27FC236}">
                <a16:creationId xmlns:a16="http://schemas.microsoft.com/office/drawing/2014/main" id="{4D55C630-0985-4253-D865-0F27693EBCA6}"/>
              </a:ext>
            </a:extLst>
          </p:cNvPr>
          <p:cNvSpPr/>
          <p:nvPr/>
        </p:nvSpPr>
        <p:spPr>
          <a:xfrm>
            <a:off x="3757463" y="6118990"/>
            <a:ext cx="5907144" cy="305205"/>
          </a:xfrm>
          <a:prstGeom prst="roundRect">
            <a:avLst>
              <a:gd name="adj" fmla="val 50000"/>
            </a:avLst>
          </a:prstGeom>
          <a:gradFill>
            <a:gsLst>
              <a:gs pos="0">
                <a:schemeClr val="bg1"/>
              </a:gs>
              <a:gs pos="70000">
                <a:srgbClr val="EFFBFF"/>
              </a:gs>
            </a:gsLst>
            <a:lin ang="5400000" scaled="1"/>
          </a:gradFill>
          <a:ln w="41275">
            <a:gradFill>
              <a:gsLst>
                <a:gs pos="0">
                  <a:srgbClr val="0DD09B"/>
                </a:gs>
                <a:gs pos="100000">
                  <a:srgbClr val="01B7FA"/>
                </a:gs>
              </a:gsLst>
              <a:lin ang="21594000" scaled="0"/>
            </a:gra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12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AI Feature </a:t>
            </a:r>
            <a:r>
              <a:rPr lang="ko-KR" altLang="en-US" sz="12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개발</a:t>
            </a:r>
            <a:r>
              <a:rPr lang="en-US" altLang="ko-KR" sz="12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 </a:t>
            </a:r>
            <a:r>
              <a:rPr lang="ko-KR" altLang="en-US" sz="12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진행 중</a:t>
            </a:r>
            <a:endParaRPr lang="en-US" altLang="ko-KR" sz="12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sp>
        <p:nvSpPr>
          <p:cNvPr id="8" name="Title 1">
            <a:extLst>
              <a:ext uri="{FF2B5EF4-FFF2-40B4-BE49-F238E27FC236}">
                <a16:creationId xmlns:a16="http://schemas.microsoft.com/office/drawing/2014/main" id="{78EC40A6-DBCA-7ED1-0D74-CFED96D77F2F}"/>
              </a:ext>
            </a:extLst>
          </p:cNvPr>
          <p:cNvSpPr txBox="1">
            <a:spLocks/>
          </p:cNvSpPr>
          <p:nvPr/>
        </p:nvSpPr>
        <p:spPr>
          <a:xfrm>
            <a:off x="838200" y="3472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sz="4000" dirty="0"/>
              <a:t>AI</a:t>
            </a:r>
            <a:r>
              <a:rPr lang="ko-KR" altLang="en-US" sz="4000" dirty="0" err="1"/>
              <a:t>를</a:t>
            </a:r>
            <a:r>
              <a:rPr lang="ko-KR" altLang="en-US" sz="4000" dirty="0"/>
              <a:t> 이용한 </a:t>
            </a:r>
            <a:r>
              <a:rPr lang="en-US" altLang="ko-KR" sz="4000" dirty="0"/>
              <a:t>TFS (Testing Farm Solution) </a:t>
            </a:r>
            <a:r>
              <a:rPr lang="ko-KR" altLang="en-US" sz="4000" dirty="0"/>
              <a:t>개발</a:t>
            </a:r>
            <a:endParaRPr lang="en-US" sz="4000" dirty="0"/>
          </a:p>
        </p:txBody>
      </p:sp>
    </p:spTree>
    <p:extLst>
      <p:ext uri="{BB962C8B-B14F-4D97-AF65-F5344CB8AC3E}">
        <p14:creationId xmlns:p14="http://schemas.microsoft.com/office/powerpoint/2010/main" val="34593015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59FF039-AE8D-829E-B661-2E9E21E6D09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Regression Testing</a:t>
            </a:r>
            <a:r>
              <a:rPr lang="ko-KR" altLang="en-US"/>
              <a:t>에서는 테스트 케이스를 많이 수행할수록 좋다</a:t>
            </a:r>
            <a:endParaRPr lang="en-US" altLang="ko-KR"/>
          </a:p>
          <a:p>
            <a:r>
              <a:rPr lang="en-US" altLang="ko-KR"/>
              <a:t>CI/CD </a:t>
            </a:r>
            <a:r>
              <a:rPr lang="ko-KR" altLang="en-US"/>
              <a:t>는 </a:t>
            </a:r>
            <a:r>
              <a:rPr lang="en-US" altLang="ko-KR"/>
              <a:t>Best Practice</a:t>
            </a:r>
            <a:r>
              <a:rPr lang="ko-KR" altLang="en-US"/>
              <a:t>이므로 모든 개발팀에 적용을 해야 한다</a:t>
            </a:r>
            <a:r>
              <a:rPr lang="en-US" altLang="ko-KR"/>
              <a:t>.</a:t>
            </a:r>
          </a:p>
          <a:p>
            <a:r>
              <a:rPr lang="en-US" altLang="ko-KR"/>
              <a:t>AI, Machine Learning, Deep Learning</a:t>
            </a:r>
            <a:r>
              <a:rPr lang="ko-KR" altLang="en-US"/>
              <a:t>은 유사한 개념으로 큰 차이가 없다</a:t>
            </a:r>
            <a:endParaRPr lang="en-US" altLang="ko-KR"/>
          </a:p>
          <a:p>
            <a:r>
              <a:rPr lang="ko-KR" altLang="en-US"/>
              <a:t>나는 좋은 사람일까요</a:t>
            </a:r>
            <a:r>
              <a:rPr lang="en-US" altLang="ko-KR"/>
              <a:t>?</a:t>
            </a:r>
          </a:p>
          <a:p>
            <a:pPr lvl="1"/>
            <a:r>
              <a:rPr lang="en-US" altLang="ko-KR"/>
              <a:t>It depends…</a:t>
            </a:r>
          </a:p>
          <a:p>
            <a:pPr lvl="1"/>
            <a:r>
              <a:rPr lang="ko-KR" altLang="en-US"/>
              <a:t>오늘</a:t>
            </a:r>
            <a:r>
              <a:rPr lang="en-US" altLang="ko-KR"/>
              <a:t>? </a:t>
            </a:r>
            <a:r>
              <a:rPr lang="ko-KR" altLang="en-US"/>
              <a:t>어제</a:t>
            </a:r>
            <a:r>
              <a:rPr lang="en-US" altLang="ko-KR"/>
              <a:t>? </a:t>
            </a:r>
            <a:r>
              <a:rPr lang="ko-KR" altLang="en-US"/>
              <a:t>집에서</a:t>
            </a:r>
            <a:r>
              <a:rPr lang="en-US" altLang="ko-KR"/>
              <a:t>? </a:t>
            </a:r>
            <a:r>
              <a:rPr lang="ko-KR" altLang="en-US"/>
              <a:t>회사에서</a:t>
            </a:r>
            <a:r>
              <a:rPr lang="en-US" altLang="ko-KR"/>
              <a:t>?</a:t>
            </a:r>
          </a:p>
          <a:p>
            <a:pPr lvl="1"/>
            <a:r>
              <a:rPr lang="en-US" altLang="ko-KR"/>
              <a:t>Character?</a:t>
            </a:r>
          </a:p>
          <a:p>
            <a:endParaRPr lang="en-US" altLang="ko-KR"/>
          </a:p>
          <a:p>
            <a:endParaRPr lang="en-US" dirty="0"/>
          </a:p>
        </p:txBody>
      </p:sp>
      <p:sp>
        <p:nvSpPr>
          <p:cNvPr id="3" name="Title 1">
            <a:extLst>
              <a:ext uri="{FF2B5EF4-FFF2-40B4-BE49-F238E27FC236}">
                <a16:creationId xmlns:a16="http://schemas.microsoft.com/office/drawing/2014/main" id="{731A6AE1-AEAC-1D4D-F4FE-77296B9340A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KR" dirty="0"/>
              <a:t>Quiz</a:t>
            </a:r>
            <a:endParaRPr lang="en-US" dirty="0"/>
          </a:p>
        </p:txBody>
      </p:sp>
    </p:spTree>
    <p:extLst>
      <p:ext uri="{BB962C8B-B14F-4D97-AF65-F5344CB8AC3E}">
        <p14:creationId xmlns:p14="http://schemas.microsoft.com/office/powerpoint/2010/main" val="377850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6487-6A15-1FA4-9551-149540CC50B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a:t>결론</a:t>
            </a:r>
            <a:endParaRPr lang="en-US" dirty="0"/>
          </a:p>
        </p:txBody>
      </p:sp>
      <p:sp>
        <p:nvSpPr>
          <p:cNvPr id="3" name="Content Placeholder 2">
            <a:extLst>
              <a:ext uri="{FF2B5EF4-FFF2-40B4-BE49-F238E27FC236}">
                <a16:creationId xmlns:a16="http://schemas.microsoft.com/office/drawing/2014/main" id="{8EFDD991-EA5E-62F4-A14B-9E201132C12F}"/>
              </a:ext>
            </a:extLst>
          </p:cNvPr>
          <p:cNvSpPr txBox="1">
            <a:spLocks/>
          </p:cNvSpPr>
          <p:nvPr/>
        </p:nvSpPr>
        <p:spPr>
          <a:xfrm>
            <a:off x="838200" y="1825625"/>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Regression Testing </a:t>
            </a:r>
            <a:r>
              <a:rPr lang="ko-KR" altLang="en-US"/>
              <a:t>에 필요한 것</a:t>
            </a:r>
            <a:r>
              <a:rPr lang="en-US"/>
              <a:t>:</a:t>
            </a:r>
          </a:p>
          <a:p>
            <a:pPr lvl="1"/>
            <a:r>
              <a:rPr lang="en-US"/>
              <a:t>Test suite </a:t>
            </a:r>
            <a:r>
              <a:rPr lang="ko-KR" altLang="en-US"/>
              <a:t>최소화</a:t>
            </a:r>
            <a:endParaRPr lang="en-US"/>
          </a:p>
          <a:p>
            <a:pPr lvl="1"/>
            <a:r>
              <a:rPr lang="en-US"/>
              <a:t>Test case </a:t>
            </a:r>
            <a:r>
              <a:rPr lang="ko-KR" altLang="en-US"/>
              <a:t>선택</a:t>
            </a:r>
            <a:endParaRPr lang="en-US"/>
          </a:p>
          <a:p>
            <a:pPr lvl="1"/>
            <a:r>
              <a:rPr lang="en-US"/>
              <a:t>Test case </a:t>
            </a:r>
            <a:r>
              <a:rPr lang="ko-KR" altLang="en-US"/>
              <a:t>우선순위</a:t>
            </a:r>
            <a:endParaRPr lang="en-US"/>
          </a:p>
          <a:p>
            <a:pPr lvl="1"/>
            <a:r>
              <a:rPr lang="en-US"/>
              <a:t>Test/Domain </a:t>
            </a:r>
            <a:r>
              <a:rPr lang="ko-KR" altLang="en-US"/>
              <a:t>전문가</a:t>
            </a:r>
            <a:endParaRPr lang="en-US"/>
          </a:p>
          <a:p>
            <a:r>
              <a:rPr lang="en-US"/>
              <a:t>AI </a:t>
            </a:r>
            <a:r>
              <a:rPr lang="ko-KR" altLang="en-US"/>
              <a:t>적용</a:t>
            </a:r>
            <a:r>
              <a:rPr lang="en-US"/>
              <a:t>:</a:t>
            </a:r>
          </a:p>
          <a:p>
            <a:pPr lvl="1"/>
            <a:r>
              <a:rPr lang="en-US"/>
              <a:t>Linear regression</a:t>
            </a:r>
          </a:p>
          <a:p>
            <a:pPr lvl="1"/>
            <a:r>
              <a:rPr lang="en-US"/>
              <a:t>Clustering</a:t>
            </a:r>
          </a:p>
          <a:p>
            <a:pPr lvl="1"/>
            <a:r>
              <a:rPr lang="en-US"/>
              <a:t>Recommendation system</a:t>
            </a:r>
          </a:p>
          <a:p>
            <a:r>
              <a:rPr lang="ko-KR" altLang="en-US"/>
              <a:t>소프트웨어 품질은 문화여야 한다</a:t>
            </a:r>
            <a:r>
              <a:rPr lang="en-US"/>
              <a:t>:</a:t>
            </a:r>
          </a:p>
          <a:p>
            <a:pPr lvl="1"/>
            <a:r>
              <a:rPr lang="ko-KR" altLang="en-US"/>
              <a:t>도구와 함께 문화</a:t>
            </a:r>
            <a:r>
              <a:rPr lang="en-US" altLang="ko-KR"/>
              <a:t>, </a:t>
            </a:r>
            <a:r>
              <a:rPr lang="ko-KR" altLang="en-US"/>
              <a:t>프로세스</a:t>
            </a:r>
            <a:r>
              <a:rPr lang="en-US" altLang="ko-KR"/>
              <a:t>, </a:t>
            </a:r>
            <a:r>
              <a:rPr lang="ko-KR" altLang="en-US"/>
              <a:t>사람이 있어야 좋은 품질이 유지 된다</a:t>
            </a:r>
            <a:r>
              <a:rPr lang="en-US" altLang="ko-KR"/>
              <a:t>.</a:t>
            </a:r>
            <a:endParaRPr lang="en-US" dirty="0"/>
          </a:p>
        </p:txBody>
      </p:sp>
    </p:spTree>
    <p:extLst>
      <p:ext uri="{BB962C8B-B14F-4D97-AF65-F5344CB8AC3E}">
        <p14:creationId xmlns:p14="http://schemas.microsoft.com/office/powerpoint/2010/main" val="1141879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1F67CC3-DE44-D7D8-8CB6-BC3E172A31F7}"/>
              </a:ext>
            </a:extLst>
          </p:cNvPr>
          <p:cNvSpPr txBox="1">
            <a:spLocks/>
          </p:cNvSpPr>
          <p:nvPr/>
        </p:nvSpPr>
        <p:spPr>
          <a:xfrm>
            <a:off x="838200" y="182562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292929"/>
                </a:solidFill>
                <a:hlinkClick r:id="rId2"/>
              </a:rPr>
              <a:t>Kush Bhatnagar (2020), Regression Test Case Selection Using Machine Learning</a:t>
            </a:r>
            <a:r>
              <a:rPr lang="en-US">
                <a:solidFill>
                  <a:srgbClr val="292929"/>
                </a:solidFill>
              </a:rPr>
              <a:t>. Analytics Vidhya.</a:t>
            </a:r>
          </a:p>
          <a:p>
            <a:r>
              <a:rPr lang="en-US">
                <a:hlinkClick r:id="rId3"/>
              </a:rPr>
              <a:t>Rongqi Pan, et. al. (2021), Test Case Selection and Prioritization Using Machine Learning: A Systematic Literature Review</a:t>
            </a:r>
            <a:r>
              <a:rPr lang="en-US"/>
              <a:t>. arXiv.</a:t>
            </a:r>
          </a:p>
          <a:p>
            <a:r>
              <a:rPr lang="en-US">
                <a:hlinkClick r:id="rId4"/>
              </a:rPr>
              <a:t>Vipindeep Vangala, et. al. (2009),Test Case Comparison and Clustering using Program Profiles and Static Execution</a:t>
            </a:r>
            <a:r>
              <a:rPr lang="en-US"/>
              <a:t>. Microsoft Research.</a:t>
            </a:r>
          </a:p>
          <a:p>
            <a:r>
              <a:rPr lang="en-US" u="sng">
                <a:solidFill>
                  <a:srgbClr val="292929"/>
                </a:solidFill>
                <a:latin typeface="charter"/>
                <a:hlinkClick r:id="rId5"/>
              </a:rPr>
              <a:t>Zuoning Yin, et al. (2011), How Do Fixes Become Bugs?: A Comprehensive Characteristic Study on Incorrect Fixes in Commercial and Open Source Operating Systems</a:t>
            </a:r>
            <a:r>
              <a:rPr lang="en-US" u="sng">
                <a:solidFill>
                  <a:srgbClr val="292929"/>
                </a:solidFill>
                <a:latin typeface="charter"/>
              </a:rPr>
              <a:t>.</a:t>
            </a:r>
            <a:endParaRPr lang="en-US">
              <a:solidFill>
                <a:srgbClr val="292929"/>
              </a:solidFill>
              <a:latin typeface="charter"/>
            </a:endParaRPr>
          </a:p>
          <a:p>
            <a:pPr marL="0" indent="0">
              <a:buFont typeface="Arial" panose="020B0604020202020204" pitchFamily="34" charset="0"/>
              <a:buNone/>
            </a:pPr>
            <a:br>
              <a:rPr lang="en-US"/>
            </a:br>
            <a:endParaRPr lang="en-US" dirty="0"/>
          </a:p>
        </p:txBody>
      </p:sp>
      <p:sp>
        <p:nvSpPr>
          <p:cNvPr id="5" name="Title 1">
            <a:extLst>
              <a:ext uri="{FF2B5EF4-FFF2-40B4-BE49-F238E27FC236}">
                <a16:creationId xmlns:a16="http://schemas.microsoft.com/office/drawing/2014/main" id="{E34868E4-5F9B-336E-F494-E55037933B0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dirty="0"/>
              <a:t>참고 자료</a:t>
            </a:r>
            <a:endParaRPr lang="en-US" dirty="0"/>
          </a:p>
        </p:txBody>
      </p:sp>
    </p:spTree>
    <p:extLst>
      <p:ext uri="{BB962C8B-B14F-4D97-AF65-F5344CB8AC3E}">
        <p14:creationId xmlns:p14="http://schemas.microsoft.com/office/powerpoint/2010/main" val="1576038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67" descr="개체, 실내, 모니터, 시계이(가) 표시된 사진&#10;&#10;자동 생성된 설명">
            <a:extLst>
              <a:ext uri="{FF2B5EF4-FFF2-40B4-BE49-F238E27FC236}">
                <a16:creationId xmlns:a16="http://schemas.microsoft.com/office/drawing/2014/main" id="{D6A7230B-43E9-48F1-93C4-FB68B3396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775" y="1287888"/>
            <a:ext cx="1492211" cy="287351"/>
          </a:xfrm>
          <a:prstGeom prst="rect">
            <a:avLst/>
          </a:prstGeom>
        </p:spPr>
      </p:pic>
      <p:pic>
        <p:nvPicPr>
          <p:cNvPr id="6" name="그림 68" descr="바퀴, 그리기이(가) 표시된 사진&#10;&#10;자동 생성된 설명">
            <a:extLst>
              <a:ext uri="{FF2B5EF4-FFF2-40B4-BE49-F238E27FC236}">
                <a16:creationId xmlns:a16="http://schemas.microsoft.com/office/drawing/2014/main" id="{A7EA3063-B485-45A3-912A-DA8682943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5" y="1882472"/>
            <a:ext cx="1827134" cy="240876"/>
          </a:xfrm>
          <a:prstGeom prst="rect">
            <a:avLst/>
          </a:prstGeom>
        </p:spPr>
      </p:pic>
      <p:pic>
        <p:nvPicPr>
          <p:cNvPr id="7" name="그림 69" descr="그리기이(가) 표시된 사진&#10;&#10;자동 생성된 설명">
            <a:extLst>
              <a:ext uri="{FF2B5EF4-FFF2-40B4-BE49-F238E27FC236}">
                <a16:creationId xmlns:a16="http://schemas.microsoft.com/office/drawing/2014/main" id="{E6D97FD1-30FF-489C-9A2C-EA13AE828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961" y="1161246"/>
            <a:ext cx="589770" cy="459514"/>
          </a:xfrm>
          <a:prstGeom prst="rect">
            <a:avLst/>
          </a:prstGeom>
        </p:spPr>
      </p:pic>
      <p:pic>
        <p:nvPicPr>
          <p:cNvPr id="8" name="그림 70">
            <a:extLst>
              <a:ext uri="{FF2B5EF4-FFF2-40B4-BE49-F238E27FC236}">
                <a16:creationId xmlns:a16="http://schemas.microsoft.com/office/drawing/2014/main" id="{FC652426-A740-494A-8189-0BB82C8AB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3448" y="1170746"/>
            <a:ext cx="1141330" cy="440514"/>
          </a:xfrm>
          <a:prstGeom prst="rect">
            <a:avLst/>
          </a:prstGeom>
        </p:spPr>
      </p:pic>
      <p:pic>
        <p:nvPicPr>
          <p:cNvPr id="9" name="그림 71" descr="그리기, 음식이(가) 표시된 사진&#10;&#10;자동 생성된 설명">
            <a:extLst>
              <a:ext uri="{FF2B5EF4-FFF2-40B4-BE49-F238E27FC236}">
                <a16:creationId xmlns:a16="http://schemas.microsoft.com/office/drawing/2014/main" id="{F60DBA89-341C-4076-B486-52152C6CFA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428" y="430485"/>
            <a:ext cx="1877800" cy="657230"/>
          </a:xfrm>
          <a:prstGeom prst="rect">
            <a:avLst/>
          </a:prstGeom>
        </p:spPr>
      </p:pic>
      <p:pic>
        <p:nvPicPr>
          <p:cNvPr id="10" name="그림 72" descr="빨간색, 분홍색, 도시, 그리기이(가) 표시된 사진&#10;&#10;자동 생성된 설명">
            <a:extLst>
              <a:ext uri="{FF2B5EF4-FFF2-40B4-BE49-F238E27FC236}">
                <a16:creationId xmlns:a16="http://schemas.microsoft.com/office/drawing/2014/main" id="{1241329C-5C19-403B-B482-2E48E669FD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2922" y="1209000"/>
            <a:ext cx="1613012" cy="348141"/>
          </a:xfrm>
          <a:prstGeom prst="rect">
            <a:avLst/>
          </a:prstGeom>
        </p:spPr>
      </p:pic>
      <p:pic>
        <p:nvPicPr>
          <p:cNvPr id="11" name="그림 73" descr="플레이트이(가) 표시된 사진&#10;&#10;자동 생성된 설명">
            <a:extLst>
              <a:ext uri="{FF2B5EF4-FFF2-40B4-BE49-F238E27FC236}">
                <a16:creationId xmlns:a16="http://schemas.microsoft.com/office/drawing/2014/main" id="{0E1847D6-07C0-47F8-AFE3-8E5972556D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0940" y="1199867"/>
            <a:ext cx="1036125" cy="463393"/>
          </a:xfrm>
          <a:prstGeom prst="rect">
            <a:avLst/>
          </a:prstGeom>
        </p:spPr>
      </p:pic>
      <p:pic>
        <p:nvPicPr>
          <p:cNvPr id="12" name="그림 74">
            <a:extLst>
              <a:ext uri="{FF2B5EF4-FFF2-40B4-BE49-F238E27FC236}">
                <a16:creationId xmlns:a16="http://schemas.microsoft.com/office/drawing/2014/main" id="{C0F09343-8734-4F4E-B75D-6167D7B829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79831" y="522200"/>
            <a:ext cx="1627009" cy="390801"/>
          </a:xfrm>
          <a:prstGeom prst="rect">
            <a:avLst/>
          </a:prstGeom>
        </p:spPr>
      </p:pic>
      <p:pic>
        <p:nvPicPr>
          <p:cNvPr id="13" name="그림 75" descr="그리기이(가) 표시된 사진&#10;&#10;자동 생성된 설명">
            <a:extLst>
              <a:ext uri="{FF2B5EF4-FFF2-40B4-BE49-F238E27FC236}">
                <a16:creationId xmlns:a16="http://schemas.microsoft.com/office/drawing/2014/main" id="{0E55CC1D-5B33-4163-AEE4-016BFF2AAD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38448" y="1725029"/>
            <a:ext cx="1319198" cy="556421"/>
          </a:xfrm>
          <a:prstGeom prst="rect">
            <a:avLst/>
          </a:prstGeom>
        </p:spPr>
      </p:pic>
      <p:pic>
        <p:nvPicPr>
          <p:cNvPr id="14" name="그림 76">
            <a:extLst>
              <a:ext uri="{FF2B5EF4-FFF2-40B4-BE49-F238E27FC236}">
                <a16:creationId xmlns:a16="http://schemas.microsoft.com/office/drawing/2014/main" id="{82812C5E-9A05-4DE4-A949-FA9CDD13961D}"/>
              </a:ext>
            </a:extLst>
          </p:cNvPr>
          <p:cNvPicPr>
            <a:picLocks noChangeAspect="1"/>
          </p:cNvPicPr>
          <p:nvPr/>
        </p:nvPicPr>
        <p:blipFill>
          <a:blip r:embed="rId12"/>
          <a:stretch>
            <a:fillRect/>
          </a:stretch>
        </p:blipFill>
        <p:spPr>
          <a:xfrm>
            <a:off x="9064584" y="1855122"/>
            <a:ext cx="2081300" cy="360225"/>
          </a:xfrm>
          <a:prstGeom prst="rect">
            <a:avLst/>
          </a:prstGeom>
        </p:spPr>
      </p:pic>
      <p:pic>
        <p:nvPicPr>
          <p:cNvPr id="15" name="그림 77">
            <a:extLst>
              <a:ext uri="{FF2B5EF4-FFF2-40B4-BE49-F238E27FC236}">
                <a16:creationId xmlns:a16="http://schemas.microsoft.com/office/drawing/2014/main" id="{9C4AC421-B8B6-4C72-AEF0-C7822F45405E}"/>
              </a:ext>
            </a:extLst>
          </p:cNvPr>
          <p:cNvPicPr>
            <a:picLocks noChangeAspect="1"/>
          </p:cNvPicPr>
          <p:nvPr/>
        </p:nvPicPr>
        <p:blipFill>
          <a:blip r:embed="rId13"/>
          <a:stretch>
            <a:fillRect/>
          </a:stretch>
        </p:blipFill>
        <p:spPr>
          <a:xfrm>
            <a:off x="3384636" y="1841302"/>
            <a:ext cx="1534635" cy="383659"/>
          </a:xfrm>
          <a:prstGeom prst="rect">
            <a:avLst/>
          </a:prstGeom>
        </p:spPr>
      </p:pic>
      <p:pic>
        <p:nvPicPr>
          <p:cNvPr id="16" name="Picture 2" descr="전시참가기업 - 2019 바이오플러스">
            <a:extLst>
              <a:ext uri="{FF2B5EF4-FFF2-40B4-BE49-F238E27FC236}">
                <a16:creationId xmlns:a16="http://schemas.microsoft.com/office/drawing/2014/main" id="{8EA27655-017C-41A0-906E-A5A2129D21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0701" y="342972"/>
            <a:ext cx="1807383" cy="657230"/>
          </a:xfrm>
          <a:prstGeom prst="rect">
            <a:avLst/>
          </a:prstGeom>
          <a:noFill/>
          <a:extLst>
            <a:ext uri="{909E8E84-426E-40DD-AFC4-6F175D3DCCD1}">
              <a14:hiddenFill xmlns:a14="http://schemas.microsoft.com/office/drawing/2010/main">
                <a:solidFill>
                  <a:srgbClr val="FFFFFF"/>
                </a:solidFill>
              </a14:hiddenFill>
            </a:ext>
          </a:extLst>
        </p:spPr>
      </p:pic>
      <p:pic>
        <p:nvPicPr>
          <p:cNvPr id="19" name="그림 79" descr="음식, 그리기이(가) 표시된 사진&#10;&#10;자동 생성된 설명">
            <a:extLst>
              <a:ext uri="{FF2B5EF4-FFF2-40B4-BE49-F238E27FC236}">
                <a16:creationId xmlns:a16="http://schemas.microsoft.com/office/drawing/2014/main" id="{31296C21-8CEA-4FC3-8D7A-B041A6186E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0729" y="442874"/>
            <a:ext cx="3600003" cy="559739"/>
          </a:xfrm>
          <a:prstGeom prst="rect">
            <a:avLst/>
          </a:prstGeom>
        </p:spPr>
      </p:pic>
      <p:pic>
        <p:nvPicPr>
          <p:cNvPr id="20" name="그림 80" descr="그리기, 시계, 음식, 표지판이(가) 표시된 사진&#10;&#10;자동 생성된 설명">
            <a:extLst>
              <a:ext uri="{FF2B5EF4-FFF2-40B4-BE49-F238E27FC236}">
                <a16:creationId xmlns:a16="http://schemas.microsoft.com/office/drawing/2014/main" id="{06795091-D099-4D3F-BA3F-AE06A47F7D1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89853" y="1228178"/>
            <a:ext cx="1597579" cy="329243"/>
          </a:xfrm>
          <a:prstGeom prst="rect">
            <a:avLst/>
          </a:prstGeom>
        </p:spPr>
      </p:pic>
      <p:pic>
        <p:nvPicPr>
          <p:cNvPr id="21" name="Picture 4" descr="인프라닉스(주) – 서울잡스">
            <a:extLst>
              <a:ext uri="{FF2B5EF4-FFF2-40B4-BE49-F238E27FC236}">
                <a16:creationId xmlns:a16="http://schemas.microsoft.com/office/drawing/2014/main" id="{E4996A70-DA22-4E0D-A48D-F90299A8F42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574" t="37703" r="3574" b="37703"/>
          <a:stretch/>
        </p:blipFill>
        <p:spPr bwMode="auto">
          <a:xfrm>
            <a:off x="10303289" y="1245536"/>
            <a:ext cx="1324239" cy="3399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국립금오공과대학교">
            <a:extLst>
              <a:ext uri="{FF2B5EF4-FFF2-40B4-BE49-F238E27FC236}">
                <a16:creationId xmlns:a16="http://schemas.microsoft.com/office/drawing/2014/main" id="{FC178023-66ED-4427-862A-892FDD8D1416}"/>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6800" t="32179" r="6800" b="32179"/>
          <a:stretch/>
        </p:blipFill>
        <p:spPr bwMode="auto">
          <a:xfrm>
            <a:off x="1786457" y="5392620"/>
            <a:ext cx="1428499" cy="294634"/>
          </a:xfrm>
          <a:prstGeom prst="rect">
            <a:avLst/>
          </a:prstGeom>
          <a:noFill/>
          <a:extLst>
            <a:ext uri="{909E8E84-426E-40DD-AFC4-6F175D3DCCD1}">
              <a14:hiddenFill xmlns:a14="http://schemas.microsoft.com/office/drawing/2010/main">
                <a:solidFill>
                  <a:srgbClr val="FFFFFF"/>
                </a:solidFill>
              </a14:hiddenFill>
            </a:ext>
          </a:extLst>
        </p:spPr>
      </p:pic>
      <p:pic>
        <p:nvPicPr>
          <p:cNvPr id="23" name="그림 2">
            <a:extLst>
              <a:ext uri="{FF2B5EF4-FFF2-40B4-BE49-F238E27FC236}">
                <a16:creationId xmlns:a16="http://schemas.microsoft.com/office/drawing/2014/main" id="{CB9C1A87-EE86-4AA9-9938-6261CD6061E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2570" y="2478104"/>
            <a:ext cx="13049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그림 4">
            <a:extLst>
              <a:ext uri="{FF2B5EF4-FFF2-40B4-BE49-F238E27FC236}">
                <a16:creationId xmlns:a16="http://schemas.microsoft.com/office/drawing/2014/main" id="{24D82217-FEA5-440D-A10B-F6E8C547BB9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48" y="4710562"/>
            <a:ext cx="7810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2" descr="록스 기업, 채용, 투자, 뉴스">
            <a:extLst>
              <a:ext uri="{FF2B5EF4-FFF2-40B4-BE49-F238E27FC236}">
                <a16:creationId xmlns:a16="http://schemas.microsoft.com/office/drawing/2014/main" id="{B2E75DBD-35A2-4A9A-97B8-EAE77F2220E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91522" y="1831199"/>
            <a:ext cx="1057412" cy="518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descr="온스퀘어(사운드코르셋 메트로놈 &amp; 튜너) 채용 정보">
            <a:extLst>
              <a:ext uri="{FF2B5EF4-FFF2-40B4-BE49-F238E27FC236}">
                <a16:creationId xmlns:a16="http://schemas.microsoft.com/office/drawing/2014/main" id="{C222A96B-492B-42FD-8190-3772B9617A6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3410" b="13410"/>
          <a:stretch/>
        </p:blipFill>
        <p:spPr bwMode="auto">
          <a:xfrm>
            <a:off x="6803117" y="5386710"/>
            <a:ext cx="827687" cy="605692"/>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7">
            <a:extLst>
              <a:ext uri="{FF2B5EF4-FFF2-40B4-BE49-F238E27FC236}">
                <a16:creationId xmlns:a16="http://schemas.microsoft.com/office/drawing/2014/main" id="{A957A412-4D42-42BB-925E-4B5B5982878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273853" y="3300301"/>
            <a:ext cx="1114898" cy="315723"/>
          </a:xfrm>
          <a:prstGeom prst="rect">
            <a:avLst/>
          </a:prstGeom>
        </p:spPr>
      </p:pic>
      <p:pic>
        <p:nvPicPr>
          <p:cNvPr id="28" name="그림 29">
            <a:extLst>
              <a:ext uri="{FF2B5EF4-FFF2-40B4-BE49-F238E27FC236}">
                <a16:creationId xmlns:a16="http://schemas.microsoft.com/office/drawing/2014/main" id="{AA27FA8A-80F8-4AAB-98DA-2FF7CB0BEBA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927356" y="2557087"/>
            <a:ext cx="1063376" cy="250510"/>
          </a:xfrm>
          <a:prstGeom prst="rect">
            <a:avLst/>
          </a:prstGeom>
        </p:spPr>
      </p:pic>
      <p:pic>
        <p:nvPicPr>
          <p:cNvPr id="29" name="그림 30" descr="텍스트, 클립아트이(가) 표시된 사진&#10;&#10;자동 생성된 설명">
            <a:extLst>
              <a:ext uri="{FF2B5EF4-FFF2-40B4-BE49-F238E27FC236}">
                <a16:creationId xmlns:a16="http://schemas.microsoft.com/office/drawing/2014/main" id="{8A5950B9-0806-49BB-A1B4-8588381E052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57672" y="3406688"/>
            <a:ext cx="1137326" cy="220437"/>
          </a:xfrm>
          <a:prstGeom prst="rect">
            <a:avLst/>
          </a:prstGeom>
        </p:spPr>
      </p:pic>
      <p:pic>
        <p:nvPicPr>
          <p:cNvPr id="30" name="그림 31" descr="텍스트, 클립아트이(가) 표시된 사진&#10;&#10;자동 생성된 설명">
            <a:extLst>
              <a:ext uri="{FF2B5EF4-FFF2-40B4-BE49-F238E27FC236}">
                <a16:creationId xmlns:a16="http://schemas.microsoft.com/office/drawing/2014/main" id="{A0534F49-4C22-475E-8CAC-42316C2F4149}"/>
              </a:ext>
            </a:extLst>
          </p:cNvPr>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73735" y="4929931"/>
            <a:ext cx="1115016" cy="302684"/>
          </a:xfrm>
          <a:prstGeom prst="rect">
            <a:avLst/>
          </a:prstGeom>
        </p:spPr>
      </p:pic>
      <p:pic>
        <p:nvPicPr>
          <p:cNvPr id="31" name="그림 32">
            <a:extLst>
              <a:ext uri="{FF2B5EF4-FFF2-40B4-BE49-F238E27FC236}">
                <a16:creationId xmlns:a16="http://schemas.microsoft.com/office/drawing/2014/main" id="{325F9601-A646-4664-BB53-D9758341FD39}"/>
              </a:ext>
            </a:extLst>
          </p:cNvPr>
          <p:cNvPicPr>
            <a:picLocks noChangeAspect="1"/>
          </p:cNvPicPr>
          <p:nvPr/>
        </p:nvPicPr>
        <p:blipFill rotWithShape="1">
          <a:blip r:embed="rId27">
            <a:clrChange>
              <a:clrFrom>
                <a:srgbClr val="FCFEFC"/>
              </a:clrFrom>
              <a:clrTo>
                <a:srgbClr val="FCFEFC">
                  <a:alpha val="0"/>
                </a:srgbClr>
              </a:clrTo>
            </a:clrChange>
            <a:extLst>
              <a:ext uri="{28A0092B-C50C-407E-A947-70E740481C1C}">
                <a14:useLocalDpi xmlns:a14="http://schemas.microsoft.com/office/drawing/2010/main" val="0"/>
              </a:ext>
            </a:extLst>
          </a:blip>
          <a:srcRect b="-116"/>
          <a:stretch/>
        </p:blipFill>
        <p:spPr>
          <a:xfrm>
            <a:off x="8338376" y="5287255"/>
            <a:ext cx="827687" cy="537997"/>
          </a:xfrm>
          <a:prstGeom prst="rect">
            <a:avLst/>
          </a:prstGeom>
        </p:spPr>
      </p:pic>
      <p:pic>
        <p:nvPicPr>
          <p:cNvPr id="32" name="그림 33">
            <a:extLst>
              <a:ext uri="{FF2B5EF4-FFF2-40B4-BE49-F238E27FC236}">
                <a16:creationId xmlns:a16="http://schemas.microsoft.com/office/drawing/2014/main" id="{FF705D51-3D1E-4AC3-AACC-00D642C0B1A2}"/>
              </a:ext>
            </a:extLst>
          </p:cNvPr>
          <p:cNvPicPr>
            <a:picLocks noChangeAspect="1"/>
          </p:cNvPicPr>
          <p:nvPr/>
        </p:nvPicPr>
        <p:blipFill rotWithShape="1">
          <a:blip r:embed="rId28">
            <a:extLst>
              <a:ext uri="{28A0092B-C50C-407E-A947-70E740481C1C}">
                <a14:useLocalDpi xmlns:a14="http://schemas.microsoft.com/office/drawing/2010/main" val="0"/>
              </a:ext>
            </a:extLst>
          </a:blip>
          <a:srcRect l="14955" t="33413" r="14955" b="33413"/>
          <a:stretch/>
        </p:blipFill>
        <p:spPr>
          <a:xfrm>
            <a:off x="2356256" y="3579694"/>
            <a:ext cx="1108942" cy="390245"/>
          </a:xfrm>
          <a:prstGeom prst="rect">
            <a:avLst/>
          </a:prstGeom>
        </p:spPr>
      </p:pic>
      <p:pic>
        <p:nvPicPr>
          <p:cNvPr id="33" name="그림 34">
            <a:extLst>
              <a:ext uri="{FF2B5EF4-FFF2-40B4-BE49-F238E27FC236}">
                <a16:creationId xmlns:a16="http://schemas.microsoft.com/office/drawing/2014/main" id="{5C39435D-8F63-458A-9EE8-FE8D4446B29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068930" y="4518275"/>
            <a:ext cx="637608" cy="569004"/>
          </a:xfrm>
          <a:prstGeom prst="rect">
            <a:avLst/>
          </a:prstGeom>
        </p:spPr>
      </p:pic>
      <p:pic>
        <p:nvPicPr>
          <p:cNvPr id="34" name="그림 35">
            <a:extLst>
              <a:ext uri="{FF2B5EF4-FFF2-40B4-BE49-F238E27FC236}">
                <a16:creationId xmlns:a16="http://schemas.microsoft.com/office/drawing/2014/main" id="{5EE3C170-B347-47CF-98D8-C6F7C60D35B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956119" y="5217302"/>
            <a:ext cx="566165" cy="529569"/>
          </a:xfrm>
          <a:prstGeom prst="rect">
            <a:avLst/>
          </a:prstGeom>
        </p:spPr>
      </p:pic>
      <p:pic>
        <p:nvPicPr>
          <p:cNvPr id="35" name="그림 36" descr="텍스트이(가) 표시된 사진&#10;&#10;자동 생성된 설명">
            <a:extLst>
              <a:ext uri="{FF2B5EF4-FFF2-40B4-BE49-F238E27FC236}">
                <a16:creationId xmlns:a16="http://schemas.microsoft.com/office/drawing/2014/main" id="{25ED71F4-85C0-409A-955F-CE0D5CBDB98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75659" y="5482087"/>
            <a:ext cx="1307042" cy="503070"/>
          </a:xfrm>
          <a:prstGeom prst="rect">
            <a:avLst/>
          </a:prstGeom>
        </p:spPr>
      </p:pic>
      <p:pic>
        <p:nvPicPr>
          <p:cNvPr id="36" name="그림 37">
            <a:extLst>
              <a:ext uri="{FF2B5EF4-FFF2-40B4-BE49-F238E27FC236}">
                <a16:creationId xmlns:a16="http://schemas.microsoft.com/office/drawing/2014/main" id="{0284CC51-A889-4BDD-9BA9-38DDE48349F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643646" y="4248811"/>
            <a:ext cx="503071" cy="503071"/>
          </a:xfrm>
          <a:prstGeom prst="rect">
            <a:avLst/>
          </a:prstGeom>
        </p:spPr>
      </p:pic>
      <p:pic>
        <p:nvPicPr>
          <p:cNvPr id="37" name="그림 38">
            <a:extLst>
              <a:ext uri="{FF2B5EF4-FFF2-40B4-BE49-F238E27FC236}">
                <a16:creationId xmlns:a16="http://schemas.microsoft.com/office/drawing/2014/main" id="{9135465D-2EB2-4023-BDFA-AB3820C00DD4}"/>
              </a:ext>
            </a:extLst>
          </p:cNvPr>
          <p:cNvPicPr>
            <a:picLocks noChangeAspect="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29796" y="3081800"/>
            <a:ext cx="1164784" cy="649776"/>
          </a:xfrm>
          <a:prstGeom prst="rect">
            <a:avLst/>
          </a:prstGeom>
        </p:spPr>
      </p:pic>
      <p:pic>
        <p:nvPicPr>
          <p:cNvPr id="38" name="그림 39">
            <a:extLst>
              <a:ext uri="{FF2B5EF4-FFF2-40B4-BE49-F238E27FC236}">
                <a16:creationId xmlns:a16="http://schemas.microsoft.com/office/drawing/2014/main" id="{B17AAEA6-019E-4041-8888-300EE5589B7A}"/>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38211" y="4167051"/>
            <a:ext cx="989365" cy="989365"/>
          </a:xfrm>
          <a:prstGeom prst="rect">
            <a:avLst/>
          </a:prstGeom>
        </p:spPr>
      </p:pic>
      <p:pic>
        <p:nvPicPr>
          <p:cNvPr id="39" name="그림 40" descr="텍스트, 클립아트이(가) 표시된 사진&#10;&#10;자동 생성된 설명">
            <a:extLst>
              <a:ext uri="{FF2B5EF4-FFF2-40B4-BE49-F238E27FC236}">
                <a16:creationId xmlns:a16="http://schemas.microsoft.com/office/drawing/2014/main" id="{DE8A412A-AA47-45C9-97C2-DCB17B643B25}"/>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2471" y="3934087"/>
            <a:ext cx="1302527" cy="442049"/>
          </a:xfrm>
          <a:prstGeom prst="rect">
            <a:avLst/>
          </a:prstGeom>
        </p:spPr>
      </p:pic>
      <p:pic>
        <p:nvPicPr>
          <p:cNvPr id="40" name="그림 41">
            <a:extLst>
              <a:ext uri="{FF2B5EF4-FFF2-40B4-BE49-F238E27FC236}">
                <a16:creationId xmlns:a16="http://schemas.microsoft.com/office/drawing/2014/main" id="{3DABECDB-4BFC-44BA-ACD1-5C138FB6C6B6}"/>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05595" y="4229974"/>
            <a:ext cx="897522" cy="231444"/>
          </a:xfrm>
          <a:prstGeom prst="rect">
            <a:avLst/>
          </a:prstGeom>
        </p:spPr>
      </p:pic>
      <p:pic>
        <p:nvPicPr>
          <p:cNvPr id="41" name="그림 42" descr="텍스트, 클립아트이(가) 표시된 사진&#10;&#10;자동 생성된 설명">
            <a:extLst>
              <a:ext uri="{FF2B5EF4-FFF2-40B4-BE49-F238E27FC236}">
                <a16:creationId xmlns:a16="http://schemas.microsoft.com/office/drawing/2014/main" id="{4057D172-2029-4D6B-8DA1-67A08C251B99}"/>
              </a:ext>
            </a:extLst>
          </p:cNvPr>
          <p:cNvPicPr>
            <a:picLocks noChangeAspect="1"/>
          </p:cNvPicPr>
          <p:nvPr/>
        </p:nvPicPr>
        <p:blipFill>
          <a:blip r:embed="rId3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58971" y="5501445"/>
            <a:ext cx="706434" cy="277275"/>
          </a:xfrm>
          <a:prstGeom prst="rect">
            <a:avLst/>
          </a:prstGeom>
        </p:spPr>
      </p:pic>
      <p:pic>
        <p:nvPicPr>
          <p:cNvPr id="42" name="그림 44">
            <a:extLst>
              <a:ext uri="{FF2B5EF4-FFF2-40B4-BE49-F238E27FC236}">
                <a16:creationId xmlns:a16="http://schemas.microsoft.com/office/drawing/2014/main" id="{3C92B060-51A4-4AE9-8237-04C6355E67D8}"/>
              </a:ext>
            </a:extLst>
          </p:cNvPr>
          <p:cNvPicPr>
            <a:picLocks noChangeAspect="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48839" y="4133346"/>
            <a:ext cx="1086577" cy="288153"/>
          </a:xfrm>
          <a:prstGeom prst="rect">
            <a:avLst/>
          </a:prstGeom>
        </p:spPr>
      </p:pic>
      <p:pic>
        <p:nvPicPr>
          <p:cNvPr id="43" name="그림 46" descr="텍스트이(가) 표시된 사진&#10;&#10;자동 생성된 설명">
            <a:extLst>
              <a:ext uri="{FF2B5EF4-FFF2-40B4-BE49-F238E27FC236}">
                <a16:creationId xmlns:a16="http://schemas.microsoft.com/office/drawing/2014/main" id="{A33FA5F6-5734-4989-9C75-B66FBEDB1600}"/>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9152074" y="4087983"/>
            <a:ext cx="1162331" cy="373435"/>
          </a:xfrm>
          <a:prstGeom prst="rect">
            <a:avLst/>
          </a:prstGeom>
        </p:spPr>
      </p:pic>
      <p:pic>
        <p:nvPicPr>
          <p:cNvPr id="44" name="그림 48" descr="텍스트이(가) 표시된 사진&#10;&#10;자동 생성된 설명">
            <a:extLst>
              <a:ext uri="{FF2B5EF4-FFF2-40B4-BE49-F238E27FC236}">
                <a16:creationId xmlns:a16="http://schemas.microsoft.com/office/drawing/2014/main" id="{AE883706-850D-40ED-815D-9787D8E8918B}"/>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765459" y="2514623"/>
            <a:ext cx="515970" cy="503071"/>
          </a:xfrm>
          <a:prstGeom prst="rect">
            <a:avLst/>
          </a:prstGeom>
        </p:spPr>
      </p:pic>
      <p:pic>
        <p:nvPicPr>
          <p:cNvPr id="45" name="그림 49">
            <a:extLst>
              <a:ext uri="{FF2B5EF4-FFF2-40B4-BE49-F238E27FC236}">
                <a16:creationId xmlns:a16="http://schemas.microsoft.com/office/drawing/2014/main" id="{D4FF18BF-EC80-405B-93FC-8CBBA7334B8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879268" y="3677311"/>
            <a:ext cx="1148620" cy="213770"/>
          </a:xfrm>
          <a:prstGeom prst="rect">
            <a:avLst/>
          </a:prstGeom>
        </p:spPr>
      </p:pic>
      <p:pic>
        <p:nvPicPr>
          <p:cNvPr id="46" name="그림 50">
            <a:extLst>
              <a:ext uri="{FF2B5EF4-FFF2-40B4-BE49-F238E27FC236}">
                <a16:creationId xmlns:a16="http://schemas.microsoft.com/office/drawing/2014/main" id="{48DE1854-9D39-423C-AB63-5636BF78ADEC}"/>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456020" y="4821004"/>
            <a:ext cx="1646220" cy="329243"/>
          </a:xfrm>
          <a:prstGeom prst="rect">
            <a:avLst/>
          </a:prstGeom>
        </p:spPr>
      </p:pic>
      <p:pic>
        <p:nvPicPr>
          <p:cNvPr id="47" name="그림 52">
            <a:extLst>
              <a:ext uri="{FF2B5EF4-FFF2-40B4-BE49-F238E27FC236}">
                <a16:creationId xmlns:a16="http://schemas.microsoft.com/office/drawing/2014/main" id="{A62DD0F8-DBFA-4E32-A443-94609CD40297}"/>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1892" y="4411594"/>
            <a:ext cx="1178312" cy="598508"/>
          </a:xfrm>
          <a:prstGeom prst="rect">
            <a:avLst/>
          </a:prstGeom>
        </p:spPr>
      </p:pic>
      <p:sp>
        <p:nvSpPr>
          <p:cNvPr id="62" name="Rectangle 61">
            <a:extLst>
              <a:ext uri="{FF2B5EF4-FFF2-40B4-BE49-F238E27FC236}">
                <a16:creationId xmlns:a16="http://schemas.microsoft.com/office/drawing/2014/main" id="{D0677E71-20A8-479A-8107-FD791B37033A}"/>
              </a:ext>
            </a:extLst>
          </p:cNvPr>
          <p:cNvSpPr/>
          <p:nvPr/>
        </p:nvSpPr>
        <p:spPr>
          <a:xfrm>
            <a:off x="6581016" y="7391780"/>
            <a:ext cx="12192000" cy="63358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제목 127">
            <a:extLst>
              <a:ext uri="{FF2B5EF4-FFF2-40B4-BE49-F238E27FC236}">
                <a16:creationId xmlns:a16="http://schemas.microsoft.com/office/drawing/2014/main" id="{4B3817BE-AE50-4073-AC23-7E291476AB46}"/>
              </a:ext>
            </a:extLst>
          </p:cNvPr>
          <p:cNvSpPr txBox="1">
            <a:spLocks/>
          </p:cNvSpPr>
          <p:nvPr/>
        </p:nvSpPr>
        <p:spPr>
          <a:xfrm>
            <a:off x="1341917" y="2711215"/>
            <a:ext cx="5239099" cy="799869"/>
          </a:xfrm>
          <a:prstGeom prst="rect">
            <a:avLst/>
          </a:prstGeom>
        </p:spPr>
        <p:txBody>
          <a:bodyPr vert="horz" lIns="93042" tIns="46521" rIns="93042" bIns="46521"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5000" b="1">
                <a:solidFill>
                  <a:srgbClr val="FFC000"/>
                </a:solidFill>
                <a:latin typeface="+mn-ea"/>
                <a:ea typeface="+mn-ea"/>
                <a:cs typeface="+mn-cs"/>
              </a:rPr>
              <a:t>Data</a:t>
            </a:r>
            <a:r>
              <a:rPr lang="ko-KR" altLang="en-US" sz="5000" b="1">
                <a:solidFill>
                  <a:srgbClr val="FFC000"/>
                </a:solidFill>
                <a:latin typeface="+mn-ea"/>
                <a:ea typeface="+mn-ea"/>
                <a:cs typeface="+mn-cs"/>
              </a:rPr>
              <a:t> </a:t>
            </a:r>
            <a:r>
              <a:rPr lang="en-US" altLang="ko-KR" sz="5000" b="1">
                <a:solidFill>
                  <a:srgbClr val="FFC000"/>
                </a:solidFill>
                <a:latin typeface="+mn-ea"/>
                <a:ea typeface="+mn-ea"/>
                <a:cs typeface="+mn-cs"/>
              </a:rPr>
              <a:t>Innovation</a:t>
            </a:r>
          </a:p>
        </p:txBody>
      </p:sp>
      <p:sp>
        <p:nvSpPr>
          <p:cNvPr id="64" name="제목 127">
            <a:extLst>
              <a:ext uri="{FF2B5EF4-FFF2-40B4-BE49-F238E27FC236}">
                <a16:creationId xmlns:a16="http://schemas.microsoft.com/office/drawing/2014/main" id="{7100BC69-8863-400F-B954-239427DCA2A7}"/>
              </a:ext>
            </a:extLst>
          </p:cNvPr>
          <p:cNvSpPr txBox="1">
            <a:spLocks/>
          </p:cNvSpPr>
          <p:nvPr/>
        </p:nvSpPr>
        <p:spPr>
          <a:xfrm>
            <a:off x="6390969" y="2826923"/>
            <a:ext cx="3105499" cy="799869"/>
          </a:xfrm>
          <a:prstGeom prst="rect">
            <a:avLst/>
          </a:prstGeom>
        </p:spPr>
        <p:txBody>
          <a:bodyPr vert="horz" lIns="93042" tIns="46521" rIns="93042" bIns="46521"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2400" b="1">
                <a:solidFill>
                  <a:schemeClr val="bg2">
                    <a:lumMod val="75000"/>
                  </a:schemeClr>
                </a:solidFill>
                <a:latin typeface="+mn-lt"/>
                <a:ea typeface="+mn-ea"/>
                <a:cs typeface="+mn-cs"/>
              </a:rPr>
              <a:t> with</a:t>
            </a:r>
            <a:endParaRPr lang="ko-KR" altLang="en-US" sz="2400" b="1">
              <a:solidFill>
                <a:schemeClr val="bg2">
                  <a:lumMod val="75000"/>
                </a:schemeClr>
              </a:solidFill>
              <a:latin typeface="+mn-lt"/>
              <a:ea typeface="+mn-ea"/>
              <a:cs typeface="+mn-cs"/>
            </a:endParaRPr>
          </a:p>
        </p:txBody>
      </p:sp>
      <p:pic>
        <p:nvPicPr>
          <p:cNvPr id="65" name="그림 3">
            <a:extLst>
              <a:ext uri="{FF2B5EF4-FFF2-40B4-BE49-F238E27FC236}">
                <a16:creationId xmlns:a16="http://schemas.microsoft.com/office/drawing/2014/main" id="{7EF04192-B1C5-4FCA-967E-AD588DCF76B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224258" y="2285338"/>
            <a:ext cx="2804447" cy="1063880"/>
          </a:xfrm>
          <a:prstGeom prst="rect">
            <a:avLst/>
          </a:prstGeom>
          <a:solidFill>
            <a:schemeClr val="tx1"/>
          </a:solidFill>
        </p:spPr>
      </p:pic>
    </p:spTree>
    <p:extLst>
      <p:ext uri="{BB962C8B-B14F-4D97-AF65-F5344CB8AC3E}">
        <p14:creationId xmlns:p14="http://schemas.microsoft.com/office/powerpoint/2010/main" val="3883086412"/>
      </p:ext>
    </p:extLst>
  </p:cSld>
  <p:clrMapOvr>
    <a:masterClrMapping/>
  </p:clrMapOvr>
  <mc:AlternateContent xmlns:mc="http://schemas.openxmlformats.org/markup-compatibility/2006">
    <mc:Choice xmlns:p14="http://schemas.microsoft.com/office/powerpoint/2010/main" Requires="p14">
      <p:transition spd="slow" p14:dur="2000" advTm="9321"/>
    </mc:Choice>
    <mc:Fallback>
      <p:transition spd="slow" advTm="9321"/>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6562C9-17FF-4FC0-855D-592F8EAD2577}"/>
              </a:ext>
            </a:extLst>
          </p:cNvPr>
          <p:cNvSpPr txBox="1"/>
          <p:nvPr/>
        </p:nvSpPr>
        <p:spPr>
          <a:xfrm>
            <a:off x="4201519" y="1692574"/>
            <a:ext cx="3788962" cy="400110"/>
          </a:xfrm>
          <a:prstGeom prst="rect">
            <a:avLst/>
          </a:prstGeom>
          <a:noFill/>
        </p:spPr>
        <p:txBody>
          <a:bodyPr wrap="square" lIns="91440" tIns="45720" rIns="91440" bIns="45720" rtlCol="0" anchor="t">
            <a:spAutoFit/>
          </a:bodyPr>
          <a:lstStyle/>
          <a:p>
            <a:pPr algn="ctr"/>
            <a:r>
              <a:rPr lang="en-US" sz="2000" b="1">
                <a:solidFill>
                  <a:srgbClr val="00173B"/>
                </a:solidFill>
              </a:rPr>
              <a:t>For more information</a:t>
            </a:r>
            <a:endParaRPr lang="en-US" sz="2000" b="1">
              <a:solidFill>
                <a:srgbClr val="00173B"/>
              </a:solidFill>
              <a:cs typeface="Calibri"/>
            </a:endParaRPr>
          </a:p>
        </p:txBody>
      </p:sp>
      <p:sp>
        <p:nvSpPr>
          <p:cNvPr id="13" name="TextBox 12">
            <a:extLst>
              <a:ext uri="{FF2B5EF4-FFF2-40B4-BE49-F238E27FC236}">
                <a16:creationId xmlns:a16="http://schemas.microsoft.com/office/drawing/2014/main" id="{4C75B518-789E-4FB7-A129-E595F31CD940}"/>
              </a:ext>
            </a:extLst>
          </p:cNvPr>
          <p:cNvSpPr txBox="1"/>
          <p:nvPr/>
        </p:nvSpPr>
        <p:spPr>
          <a:xfrm>
            <a:off x="2647453" y="2645468"/>
            <a:ext cx="7286258" cy="2862322"/>
          </a:xfrm>
          <a:prstGeom prst="rect">
            <a:avLst/>
          </a:prstGeom>
          <a:noFill/>
        </p:spPr>
        <p:txBody>
          <a:bodyPr wrap="square" lIns="91440" tIns="45720" rIns="91440" bIns="45720" anchor="t">
            <a:spAutoFit/>
          </a:bodyPr>
          <a:lstStyle/>
          <a:p>
            <a:pPr fontAlgn="base">
              <a:buFont typeface="Arial" panose="020B0604020202020204" pitchFamily="34" charset="0"/>
              <a:buChar char="•"/>
            </a:pPr>
            <a:r>
              <a:rPr lang="en-US">
                <a:solidFill>
                  <a:srgbClr val="000000"/>
                </a:solidFill>
                <a:cs typeface="Calibri"/>
              </a:rPr>
              <a:t> </a:t>
            </a:r>
            <a:r>
              <a:rPr lang="en-US" err="1">
                <a:solidFill>
                  <a:srgbClr val="000000"/>
                </a:solidFill>
                <a:cs typeface="Calibri"/>
              </a:rPr>
              <a:t>Testworks</a:t>
            </a:r>
            <a:r>
              <a:rPr lang="en-US">
                <a:solidFill>
                  <a:srgbClr val="000000"/>
                </a:solidFill>
                <a:cs typeface="Calibri"/>
              </a:rPr>
              <a:t> </a:t>
            </a:r>
            <a:r>
              <a:rPr lang="en-US" b="0" i="0" u="none" strike="noStrike">
                <a:solidFill>
                  <a:srgbClr val="000000"/>
                </a:solidFill>
                <a:effectLst/>
                <a:cs typeface="Calibri"/>
              </a:rPr>
              <a:t>Homepage: </a:t>
            </a:r>
            <a:r>
              <a:rPr lang="en-US" b="0" i="0" u="sng" strike="noStrike">
                <a:solidFill>
                  <a:srgbClr val="0563C1"/>
                </a:solidFill>
                <a:effectLst/>
                <a:cs typeface="Calibri"/>
                <a:hlinkClick r:id="rId2"/>
              </a:rPr>
              <a:t>https://testworks.co.kr/</a:t>
            </a:r>
            <a:r>
              <a:rPr lang="en-US" b="0" i="0">
                <a:solidFill>
                  <a:srgbClr val="000000"/>
                </a:solidFill>
                <a:effectLst/>
                <a:cs typeface="Calibri"/>
              </a:rPr>
              <a:t>​</a:t>
            </a:r>
          </a:p>
          <a:p>
            <a:pPr rtl="0" fontAlgn="base"/>
            <a:endParaRPr lang="en-US" b="0" i="0">
              <a:solidFill>
                <a:srgbClr val="000000"/>
              </a:solidFill>
              <a:effectLst/>
            </a:endParaRPr>
          </a:p>
          <a:p>
            <a:pPr rtl="0" fontAlgn="base">
              <a:buFont typeface="Arial" panose="020B0604020202020204" pitchFamily="34" charset="0"/>
              <a:buChar char="•"/>
            </a:pPr>
            <a:r>
              <a:rPr lang="en-US" b="0" i="0" u="none" strike="noStrike">
                <a:solidFill>
                  <a:srgbClr val="000000"/>
                </a:solidFill>
                <a:effectLst/>
              </a:rPr>
              <a:t> Company blog: </a:t>
            </a:r>
            <a:r>
              <a:rPr lang="en-US" b="0" i="0" u="sng" strike="noStrike">
                <a:solidFill>
                  <a:srgbClr val="0563C1"/>
                </a:solidFill>
                <a:effectLst/>
                <a:hlinkClick r:id="rId3"/>
              </a:rPr>
              <a:t>https://testworks.co.kr/contents/blog.html</a:t>
            </a:r>
            <a:r>
              <a:rPr lang="en-US" b="0" i="0">
                <a:solidFill>
                  <a:srgbClr val="000000"/>
                </a:solidFill>
                <a:effectLst/>
              </a:rPr>
              <a:t>​</a:t>
            </a:r>
          </a:p>
          <a:p>
            <a:pPr rtl="0" fontAlgn="base"/>
            <a:endParaRPr lang="en-US" b="0" i="0">
              <a:solidFill>
                <a:srgbClr val="000000"/>
              </a:solidFill>
              <a:effectLst/>
            </a:endParaRPr>
          </a:p>
          <a:p>
            <a:pPr rtl="0" fontAlgn="base">
              <a:buFont typeface="Arial" panose="020B0604020202020204" pitchFamily="34" charset="0"/>
              <a:buChar char="•"/>
            </a:pPr>
            <a:r>
              <a:rPr lang="en-US" b="0" i="0" u="none" strike="noStrike">
                <a:solidFill>
                  <a:srgbClr val="000000"/>
                </a:solidFill>
                <a:effectLst/>
              </a:rPr>
              <a:t> Facebook: </a:t>
            </a:r>
            <a:r>
              <a:rPr lang="en-US" b="0" i="0" u="sng" strike="noStrike">
                <a:solidFill>
                  <a:srgbClr val="0563C1"/>
                </a:solidFill>
                <a:effectLst/>
                <a:hlinkClick r:id="rId4"/>
              </a:rPr>
              <a:t>https://www.facebook.com/testworks15</a:t>
            </a:r>
            <a:r>
              <a:rPr lang="en-US" b="0" i="0">
                <a:solidFill>
                  <a:srgbClr val="000000"/>
                </a:solidFill>
                <a:effectLst/>
              </a:rPr>
              <a:t>​</a:t>
            </a:r>
          </a:p>
          <a:p>
            <a:pPr rtl="0" fontAlgn="base"/>
            <a:endParaRPr lang="en-US" b="0" i="0">
              <a:solidFill>
                <a:srgbClr val="000000"/>
              </a:solidFill>
              <a:effectLst/>
            </a:endParaRPr>
          </a:p>
          <a:p>
            <a:pPr rtl="0" fontAlgn="base">
              <a:buFont typeface="Arial" panose="020B0604020202020204" pitchFamily="34" charset="0"/>
              <a:buChar char="•"/>
            </a:pPr>
            <a:r>
              <a:rPr lang="en-US" b="0" i="0" u="none" strike="noStrike">
                <a:solidFill>
                  <a:srgbClr val="000000"/>
                </a:solidFill>
                <a:effectLst/>
              </a:rPr>
              <a:t> LinkedIn: </a:t>
            </a:r>
            <a:r>
              <a:rPr lang="en-US" b="0" i="0" u="sng" strike="noStrike">
                <a:solidFill>
                  <a:srgbClr val="0563C1"/>
                </a:solidFill>
                <a:effectLst/>
                <a:hlinkClick r:id="rId5"/>
              </a:rPr>
              <a:t>https://www.linkedin.com/company/testworks-inc/</a:t>
            </a:r>
            <a:endParaRPr lang="en-US" b="0" i="0" u="sng" strike="noStrike">
              <a:solidFill>
                <a:srgbClr val="0563C1"/>
              </a:solidFill>
              <a:effectLst/>
            </a:endParaRPr>
          </a:p>
          <a:p>
            <a:pPr rtl="0" fontAlgn="base"/>
            <a:endParaRPr lang="en-US" u="sng">
              <a:solidFill>
                <a:srgbClr val="0563C1"/>
              </a:solidFill>
            </a:endParaRPr>
          </a:p>
          <a:p>
            <a:pPr marL="179070" indent="-179070" rtl="0" fontAlgn="base">
              <a:buFont typeface="Arial" panose="020B0604020202020204" pitchFamily="34" charset="0"/>
              <a:buChar char="•"/>
            </a:pPr>
            <a:r>
              <a:rPr lang="en-US" altLang="ko-KR">
                <a:solidFill>
                  <a:srgbClr val="000000"/>
                </a:solidFill>
              </a:rPr>
              <a:t>Trial service of </a:t>
            </a:r>
            <a:r>
              <a:rPr lang="en-US" altLang="ko-KR" err="1">
                <a:solidFill>
                  <a:srgbClr val="000000"/>
                </a:solidFill>
              </a:rPr>
              <a:t>blackolive</a:t>
            </a:r>
            <a:r>
              <a:rPr lang="en-US" altLang="ko-KR">
                <a:solidFill>
                  <a:srgbClr val="000000"/>
                </a:solidFill>
              </a:rPr>
              <a:t>: </a:t>
            </a:r>
            <a:r>
              <a:rPr lang="en-US" altLang="ko-KR" u="sng">
                <a:solidFill>
                  <a:srgbClr val="0563C1"/>
                </a:solidFill>
              </a:rPr>
              <a:t>https://cloud.blackolive.co.kr/#/login</a:t>
            </a:r>
            <a:endParaRPr lang="en-US" altLang="ko-KR" u="sng">
              <a:solidFill>
                <a:srgbClr val="0563C1"/>
              </a:solidFill>
              <a:cs typeface="Calibri" panose="020F0502020204030204"/>
            </a:endParaRPr>
          </a:p>
          <a:p>
            <a:pPr marL="179070" indent="-179070" rtl="0" fontAlgn="base">
              <a:buFont typeface="Arial" panose="020B0604020202020204" pitchFamily="34" charset="0"/>
              <a:buChar char="•"/>
            </a:pPr>
            <a:endParaRPr lang="en-US">
              <a:solidFill>
                <a:srgbClr val="0000FF"/>
              </a:solidFill>
              <a:cs typeface="Calibri" panose="020F0502020204030204"/>
            </a:endParaRPr>
          </a:p>
        </p:txBody>
      </p:sp>
      <p:sp>
        <p:nvSpPr>
          <p:cNvPr id="4" name="TextBox 3">
            <a:extLst>
              <a:ext uri="{FF2B5EF4-FFF2-40B4-BE49-F238E27FC236}">
                <a16:creationId xmlns:a16="http://schemas.microsoft.com/office/drawing/2014/main" id="{81DD3E8E-E137-4E0B-8D83-CBA0A4A6B1DF}"/>
              </a:ext>
            </a:extLst>
          </p:cNvPr>
          <p:cNvSpPr txBox="1"/>
          <p:nvPr/>
        </p:nvSpPr>
        <p:spPr>
          <a:xfrm>
            <a:off x="4134430" y="1183175"/>
            <a:ext cx="3941582" cy="461665"/>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ko-KR" altLang="en-US" sz="2400" b="1" err="1">
                <a:solidFill>
                  <a:srgbClr val="FFFFFF"/>
                </a:solidFill>
                <a:ea typeface="맑은 고딕"/>
                <a:cs typeface="+mn-lt"/>
              </a:rPr>
              <a:t>Contact</a:t>
            </a:r>
            <a:r>
              <a:rPr lang="ko-KR" altLang="en-US" sz="2400" b="1">
                <a:solidFill>
                  <a:srgbClr val="FFFFFF"/>
                </a:solidFill>
                <a:ea typeface="맑은 고딕"/>
                <a:cs typeface="+mn-lt"/>
              </a:rPr>
              <a:t> Us</a:t>
            </a:r>
          </a:p>
        </p:txBody>
      </p:sp>
    </p:spTree>
    <p:extLst>
      <p:ext uri="{BB962C8B-B14F-4D97-AF65-F5344CB8AC3E}">
        <p14:creationId xmlns:p14="http://schemas.microsoft.com/office/powerpoint/2010/main" val="2781263894"/>
      </p:ext>
    </p:extLst>
  </p:cSld>
  <p:clrMapOvr>
    <a:masterClrMapping/>
  </p:clrMapOvr>
  <mc:AlternateContent xmlns:mc="http://schemas.openxmlformats.org/markup-compatibility/2006">
    <mc:Choice xmlns:p14="http://schemas.microsoft.com/office/powerpoint/2010/main" Requires="p14">
      <p:transition spd="slow" p14:dur="2000" advTm="15242"/>
    </mc:Choice>
    <mc:Fallback>
      <p:transition spd="slow" advTm="1524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D8685CE-6ABB-8C3F-562C-7AD2AE4A0C90}"/>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FCDF1FC2-9DEA-53A6-B0A0-49CFA5344A3F}"/>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A2D4275D-BB82-876F-F319-55B4ED1DD15A}"/>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00BB622A-AEE3-1A5C-B408-8BA18E2392D2}"/>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a:t>
            </a:r>
          </a:p>
        </p:txBody>
      </p:sp>
      <p:sp>
        <p:nvSpPr>
          <p:cNvPr id="8" name="직사각형 7">
            <a:extLst>
              <a:ext uri="{FF2B5EF4-FFF2-40B4-BE49-F238E27FC236}">
                <a16:creationId xmlns:a16="http://schemas.microsoft.com/office/drawing/2014/main" id="{436753A6-1844-9747-0AB8-AAB48802212E}"/>
              </a:ext>
            </a:extLst>
          </p:cNvPr>
          <p:cNvSpPr/>
          <p:nvPr/>
        </p:nvSpPr>
        <p:spPr>
          <a:xfrm>
            <a:off x="1143000" y="623458"/>
            <a:ext cx="4430486"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이란</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p>
        </p:txBody>
      </p:sp>
      <p:grpSp>
        <p:nvGrpSpPr>
          <p:cNvPr id="9" name="그룹 8">
            <a:extLst>
              <a:ext uri="{FF2B5EF4-FFF2-40B4-BE49-F238E27FC236}">
                <a16:creationId xmlns:a16="http://schemas.microsoft.com/office/drawing/2014/main" id="{4D18AC47-F08D-FB72-F7C9-F50E76CD391F}"/>
              </a:ext>
            </a:extLst>
          </p:cNvPr>
          <p:cNvGrpSpPr/>
          <p:nvPr/>
        </p:nvGrpSpPr>
        <p:grpSpPr>
          <a:xfrm>
            <a:off x="5461209" y="1680101"/>
            <a:ext cx="5473489" cy="2827191"/>
            <a:chOff x="8006867" y="4570621"/>
            <a:chExt cx="3286911" cy="1712498"/>
          </a:xfrm>
        </p:grpSpPr>
        <p:grpSp>
          <p:nvGrpSpPr>
            <p:cNvPr id="10" name="그룹 9">
              <a:extLst>
                <a:ext uri="{FF2B5EF4-FFF2-40B4-BE49-F238E27FC236}">
                  <a16:creationId xmlns:a16="http://schemas.microsoft.com/office/drawing/2014/main" id="{8FFF66FB-E69F-1409-52D2-6D01D4817BA7}"/>
                </a:ext>
              </a:extLst>
            </p:cNvPr>
            <p:cNvGrpSpPr/>
            <p:nvPr/>
          </p:nvGrpSpPr>
          <p:grpSpPr>
            <a:xfrm>
              <a:off x="8006867" y="4570621"/>
              <a:ext cx="3083203" cy="502662"/>
              <a:chOff x="3957489" y="3434500"/>
              <a:chExt cx="3304107" cy="492713"/>
            </a:xfrm>
          </p:grpSpPr>
          <p:grpSp>
            <p:nvGrpSpPr>
              <p:cNvPr id="12" name="그룹 11">
                <a:extLst>
                  <a:ext uri="{FF2B5EF4-FFF2-40B4-BE49-F238E27FC236}">
                    <a16:creationId xmlns:a16="http://schemas.microsoft.com/office/drawing/2014/main" id="{B69A9ECE-512E-6295-16FF-CEDBB6D548F0}"/>
                  </a:ext>
                </a:extLst>
              </p:cNvPr>
              <p:cNvGrpSpPr/>
              <p:nvPr/>
            </p:nvGrpSpPr>
            <p:grpSpPr>
              <a:xfrm>
                <a:off x="3957489" y="3434500"/>
                <a:ext cx="3304107" cy="492713"/>
                <a:chOff x="3895009" y="2360672"/>
                <a:chExt cx="3060780" cy="404763"/>
              </a:xfrm>
            </p:grpSpPr>
            <p:sp>
              <p:nvSpPr>
                <p:cNvPr id="15" name="Freeform 30">
                  <a:extLst>
                    <a:ext uri="{FF2B5EF4-FFF2-40B4-BE49-F238E27FC236}">
                      <a16:creationId xmlns:a16="http://schemas.microsoft.com/office/drawing/2014/main" id="{702F0955-6FB4-3818-88B6-32661A909A72}"/>
                    </a:ext>
                  </a:extLst>
                </p:cNvPr>
                <p:cNvSpPr>
                  <a:spLocks/>
                </p:cNvSpPr>
                <p:nvPr/>
              </p:nvSpPr>
              <p:spPr bwMode="auto">
                <a:xfrm>
                  <a:off x="3895009" y="2360672"/>
                  <a:ext cx="110166" cy="51255"/>
                </a:xfrm>
                <a:custGeom>
                  <a:avLst/>
                  <a:gdLst>
                    <a:gd name="T0" fmla="*/ 2147483647 w 110"/>
                    <a:gd name="T1" fmla="*/ 0 h 48"/>
                    <a:gd name="T2" fmla="*/ 2147483647 w 110"/>
                    <a:gd name="T3" fmla="*/ 0 h 48"/>
                    <a:gd name="T4" fmla="*/ 2147483647 w 110"/>
                    <a:gd name="T5" fmla="*/ 0 h 48"/>
                    <a:gd name="T6" fmla="*/ 2147483647 w 110"/>
                    <a:gd name="T7" fmla="*/ 2147483647 h 48"/>
                    <a:gd name="T8" fmla="*/ 2147483647 w 110"/>
                    <a:gd name="T9" fmla="*/ 2147483647 h 48"/>
                    <a:gd name="T10" fmla="*/ 2147483647 w 110"/>
                    <a:gd name="T11" fmla="*/ 2147483647 h 48"/>
                    <a:gd name="T12" fmla="*/ 2147483647 w 110"/>
                    <a:gd name="T13" fmla="*/ 2147483647 h 48"/>
                    <a:gd name="T14" fmla="*/ 2147483647 w 110"/>
                    <a:gd name="T15" fmla="*/ 2147483647 h 48"/>
                    <a:gd name="T16" fmla="*/ 0 w 110"/>
                    <a:gd name="T17" fmla="*/ 2147483647 h 48"/>
                    <a:gd name="T18" fmla="*/ 0 w 110"/>
                    <a:gd name="T19" fmla="*/ 2147483647 h 48"/>
                    <a:gd name="T20" fmla="*/ 2147483647 w 110"/>
                    <a:gd name="T21" fmla="*/ 2147483647 h 48"/>
                    <a:gd name="T22" fmla="*/ 2147483647 w 110"/>
                    <a:gd name="T23" fmla="*/ 2147483647 h 48"/>
                    <a:gd name="T24" fmla="*/ 2147483647 w 110"/>
                    <a:gd name="T25" fmla="*/ 2147483647 h 48"/>
                    <a:gd name="T26" fmla="*/ 2147483647 w 110"/>
                    <a:gd name="T27" fmla="*/ 2147483647 h 48"/>
                    <a:gd name="T28" fmla="*/ 2147483647 w 110"/>
                    <a:gd name="T29" fmla="*/ 2147483647 h 48"/>
                    <a:gd name="T30" fmla="*/ 2147483647 w 110"/>
                    <a:gd name="T31" fmla="*/ 2147483647 h 48"/>
                    <a:gd name="T32" fmla="*/ 2147483647 w 110"/>
                    <a:gd name="T33" fmla="*/ 2147483647 h 48"/>
                    <a:gd name="T34" fmla="*/ 2147483647 w 110"/>
                    <a:gd name="T35" fmla="*/ 2147483647 h 48"/>
                    <a:gd name="T36" fmla="*/ 2147483647 w 110"/>
                    <a:gd name="T37" fmla="*/ 0 h 48"/>
                    <a:gd name="T38" fmla="*/ 2147483647 w 110"/>
                    <a:gd name="T39" fmla="*/ 0 h 48"/>
                    <a:gd name="T40" fmla="*/ 2147483647 w 110"/>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48">
                      <a:moveTo>
                        <a:pt x="54" y="0"/>
                      </a:moveTo>
                      <a:lnTo>
                        <a:pt x="54" y="0"/>
                      </a:lnTo>
                      <a:lnTo>
                        <a:pt x="44" y="0"/>
                      </a:lnTo>
                      <a:lnTo>
                        <a:pt x="32" y="4"/>
                      </a:lnTo>
                      <a:lnTo>
                        <a:pt x="24" y="8"/>
                      </a:lnTo>
                      <a:lnTo>
                        <a:pt x="16" y="14"/>
                      </a:lnTo>
                      <a:lnTo>
                        <a:pt x="8" y="20"/>
                      </a:lnTo>
                      <a:lnTo>
                        <a:pt x="4" y="30"/>
                      </a:lnTo>
                      <a:lnTo>
                        <a:pt x="0" y="38"/>
                      </a:lnTo>
                      <a:lnTo>
                        <a:pt x="0" y="48"/>
                      </a:lnTo>
                      <a:lnTo>
                        <a:pt x="110" y="48"/>
                      </a:lnTo>
                      <a:lnTo>
                        <a:pt x="108" y="38"/>
                      </a:lnTo>
                      <a:lnTo>
                        <a:pt x="104" y="30"/>
                      </a:lnTo>
                      <a:lnTo>
                        <a:pt x="100" y="20"/>
                      </a:lnTo>
                      <a:lnTo>
                        <a:pt x="94" y="14"/>
                      </a:lnTo>
                      <a:lnTo>
                        <a:pt x="86" y="8"/>
                      </a:lnTo>
                      <a:lnTo>
                        <a:pt x="76" y="4"/>
                      </a:lnTo>
                      <a:lnTo>
                        <a:pt x="66" y="0"/>
                      </a:lnTo>
                      <a:lnTo>
                        <a:pt x="54"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Freeform 31">
                  <a:extLst>
                    <a:ext uri="{FF2B5EF4-FFF2-40B4-BE49-F238E27FC236}">
                      <a16:creationId xmlns:a16="http://schemas.microsoft.com/office/drawing/2014/main" id="{6A23A647-9B21-0463-817B-9D0DD507ED6D}"/>
                    </a:ext>
                  </a:extLst>
                </p:cNvPr>
                <p:cNvSpPr>
                  <a:spLocks/>
                </p:cNvSpPr>
                <p:nvPr/>
              </p:nvSpPr>
              <p:spPr bwMode="auto">
                <a:xfrm>
                  <a:off x="6843621" y="2360672"/>
                  <a:ext cx="112168" cy="51255"/>
                </a:xfrm>
                <a:custGeom>
                  <a:avLst/>
                  <a:gdLst>
                    <a:gd name="T0" fmla="*/ 2147483647 w 112"/>
                    <a:gd name="T1" fmla="*/ 0 h 48"/>
                    <a:gd name="T2" fmla="*/ 2147483647 w 112"/>
                    <a:gd name="T3" fmla="*/ 0 h 48"/>
                    <a:gd name="T4" fmla="*/ 2147483647 w 112"/>
                    <a:gd name="T5" fmla="*/ 0 h 48"/>
                    <a:gd name="T6" fmla="*/ 2147483647 w 112"/>
                    <a:gd name="T7" fmla="*/ 2147483647 h 48"/>
                    <a:gd name="T8" fmla="*/ 2147483647 w 112"/>
                    <a:gd name="T9" fmla="*/ 2147483647 h 48"/>
                    <a:gd name="T10" fmla="*/ 2147483647 w 112"/>
                    <a:gd name="T11" fmla="*/ 2147483647 h 48"/>
                    <a:gd name="T12" fmla="*/ 2147483647 w 112"/>
                    <a:gd name="T13" fmla="*/ 2147483647 h 48"/>
                    <a:gd name="T14" fmla="*/ 2147483647 w 112"/>
                    <a:gd name="T15" fmla="*/ 2147483647 h 48"/>
                    <a:gd name="T16" fmla="*/ 0 w 112"/>
                    <a:gd name="T17" fmla="*/ 2147483647 h 48"/>
                    <a:gd name="T18" fmla="*/ 0 w 112"/>
                    <a:gd name="T19" fmla="*/ 2147483647 h 48"/>
                    <a:gd name="T20" fmla="*/ 2147483647 w 112"/>
                    <a:gd name="T21" fmla="*/ 2147483647 h 48"/>
                    <a:gd name="T22" fmla="*/ 2147483647 w 112"/>
                    <a:gd name="T23" fmla="*/ 2147483647 h 48"/>
                    <a:gd name="T24" fmla="*/ 2147483647 w 112"/>
                    <a:gd name="T25" fmla="*/ 2147483647 h 48"/>
                    <a:gd name="T26" fmla="*/ 2147483647 w 112"/>
                    <a:gd name="T27" fmla="*/ 2147483647 h 48"/>
                    <a:gd name="T28" fmla="*/ 2147483647 w 112"/>
                    <a:gd name="T29" fmla="*/ 2147483647 h 48"/>
                    <a:gd name="T30" fmla="*/ 2147483647 w 112"/>
                    <a:gd name="T31" fmla="*/ 2147483647 h 48"/>
                    <a:gd name="T32" fmla="*/ 2147483647 w 112"/>
                    <a:gd name="T33" fmla="*/ 2147483647 h 48"/>
                    <a:gd name="T34" fmla="*/ 2147483647 w 112"/>
                    <a:gd name="T35" fmla="*/ 2147483647 h 48"/>
                    <a:gd name="T36" fmla="*/ 2147483647 w 112"/>
                    <a:gd name="T37" fmla="*/ 0 h 48"/>
                    <a:gd name="T38" fmla="*/ 2147483647 w 112"/>
                    <a:gd name="T39" fmla="*/ 0 h 48"/>
                    <a:gd name="T40" fmla="*/ 2147483647 w 112"/>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2" h="48">
                      <a:moveTo>
                        <a:pt x="56" y="0"/>
                      </a:moveTo>
                      <a:lnTo>
                        <a:pt x="56" y="0"/>
                      </a:lnTo>
                      <a:lnTo>
                        <a:pt x="44" y="0"/>
                      </a:lnTo>
                      <a:lnTo>
                        <a:pt x="34" y="4"/>
                      </a:lnTo>
                      <a:lnTo>
                        <a:pt x="24" y="8"/>
                      </a:lnTo>
                      <a:lnTo>
                        <a:pt x="16" y="14"/>
                      </a:lnTo>
                      <a:lnTo>
                        <a:pt x="8" y="20"/>
                      </a:lnTo>
                      <a:lnTo>
                        <a:pt x="4" y="30"/>
                      </a:lnTo>
                      <a:lnTo>
                        <a:pt x="0" y="38"/>
                      </a:lnTo>
                      <a:lnTo>
                        <a:pt x="0" y="48"/>
                      </a:lnTo>
                      <a:lnTo>
                        <a:pt x="112" y="48"/>
                      </a:lnTo>
                      <a:lnTo>
                        <a:pt x="110" y="38"/>
                      </a:lnTo>
                      <a:lnTo>
                        <a:pt x="108" y="30"/>
                      </a:lnTo>
                      <a:lnTo>
                        <a:pt x="102" y="20"/>
                      </a:lnTo>
                      <a:lnTo>
                        <a:pt x="96" y="14"/>
                      </a:lnTo>
                      <a:lnTo>
                        <a:pt x="86" y="8"/>
                      </a:lnTo>
                      <a:lnTo>
                        <a:pt x="78" y="4"/>
                      </a:lnTo>
                      <a:lnTo>
                        <a:pt x="66" y="0"/>
                      </a:lnTo>
                      <a:lnTo>
                        <a:pt x="56"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7" name="Freeform 32">
                  <a:extLst>
                    <a:ext uri="{FF2B5EF4-FFF2-40B4-BE49-F238E27FC236}">
                      <a16:creationId xmlns:a16="http://schemas.microsoft.com/office/drawing/2014/main" id="{C1ACA092-B025-3C03-7FFA-A572C9C800CC}"/>
                    </a:ext>
                  </a:extLst>
                </p:cNvPr>
                <p:cNvSpPr>
                  <a:spLocks/>
                </p:cNvSpPr>
                <p:nvPr/>
              </p:nvSpPr>
              <p:spPr bwMode="auto">
                <a:xfrm>
                  <a:off x="3943081" y="2360672"/>
                  <a:ext cx="2960630" cy="404763"/>
                </a:xfrm>
                <a:custGeom>
                  <a:avLst/>
                  <a:gdLst/>
                  <a:ahLst/>
                  <a:cxnLst/>
                  <a:rect l="l" t="t" r="r" b="b"/>
                  <a:pathLst>
                    <a:path w="2960630" h="252000">
                      <a:moveTo>
                        <a:pt x="0" y="0"/>
                      </a:moveTo>
                      <a:lnTo>
                        <a:pt x="82123" y="0"/>
                      </a:lnTo>
                      <a:lnTo>
                        <a:pt x="701584" y="0"/>
                      </a:lnTo>
                      <a:lnTo>
                        <a:pt x="1151730" y="0"/>
                      </a:lnTo>
                      <a:lnTo>
                        <a:pt x="1231850" y="0"/>
                      </a:lnTo>
                      <a:lnTo>
                        <a:pt x="1241865" y="0"/>
                      </a:lnTo>
                      <a:lnTo>
                        <a:pt x="1718765" y="0"/>
                      </a:lnTo>
                      <a:lnTo>
                        <a:pt x="1728780" y="0"/>
                      </a:lnTo>
                      <a:lnTo>
                        <a:pt x="1810904" y="0"/>
                      </a:lnTo>
                      <a:lnTo>
                        <a:pt x="2493524" y="0"/>
                      </a:lnTo>
                      <a:lnTo>
                        <a:pt x="2880510" y="0"/>
                      </a:lnTo>
                      <a:lnTo>
                        <a:pt x="2960630" y="0"/>
                      </a:lnTo>
                      <a:lnTo>
                        <a:pt x="2950615" y="2136"/>
                      </a:lnTo>
                      <a:lnTo>
                        <a:pt x="2942603" y="6407"/>
                      </a:lnTo>
                      <a:lnTo>
                        <a:pt x="2934591" y="12814"/>
                      </a:lnTo>
                      <a:lnTo>
                        <a:pt x="2928582" y="19220"/>
                      </a:lnTo>
                      <a:lnTo>
                        <a:pt x="2922573" y="27763"/>
                      </a:lnTo>
                      <a:lnTo>
                        <a:pt x="2914561" y="44848"/>
                      </a:lnTo>
                      <a:lnTo>
                        <a:pt x="2798387" y="207153"/>
                      </a:lnTo>
                      <a:lnTo>
                        <a:pt x="2794381" y="215695"/>
                      </a:lnTo>
                      <a:lnTo>
                        <a:pt x="2786368" y="224237"/>
                      </a:lnTo>
                      <a:lnTo>
                        <a:pt x="2778356" y="230644"/>
                      </a:lnTo>
                      <a:lnTo>
                        <a:pt x="2768341" y="237051"/>
                      </a:lnTo>
                      <a:lnTo>
                        <a:pt x="2758326" y="243458"/>
                      </a:lnTo>
                      <a:lnTo>
                        <a:pt x="2748311" y="247729"/>
                      </a:lnTo>
                      <a:lnTo>
                        <a:pt x="2736293" y="249865"/>
                      </a:lnTo>
                      <a:lnTo>
                        <a:pt x="2724275" y="252000"/>
                      </a:lnTo>
                      <a:lnTo>
                        <a:pt x="2493524" y="252000"/>
                      </a:lnTo>
                      <a:lnTo>
                        <a:pt x="1965135" y="252000"/>
                      </a:lnTo>
                      <a:lnTo>
                        <a:pt x="995495" y="252000"/>
                      </a:lnTo>
                      <a:lnTo>
                        <a:pt x="701584" y="252000"/>
                      </a:lnTo>
                      <a:lnTo>
                        <a:pt x="236355" y="252000"/>
                      </a:lnTo>
                      <a:lnTo>
                        <a:pt x="224337" y="249865"/>
                      </a:lnTo>
                      <a:lnTo>
                        <a:pt x="214322" y="247729"/>
                      </a:lnTo>
                      <a:lnTo>
                        <a:pt x="202304" y="243458"/>
                      </a:lnTo>
                      <a:lnTo>
                        <a:pt x="192289" y="237051"/>
                      </a:lnTo>
                      <a:lnTo>
                        <a:pt x="182274" y="230644"/>
                      </a:lnTo>
                      <a:lnTo>
                        <a:pt x="174262" y="224237"/>
                      </a:lnTo>
                      <a:lnTo>
                        <a:pt x="168253" y="215695"/>
                      </a:lnTo>
                      <a:lnTo>
                        <a:pt x="162244" y="207153"/>
                      </a:lnTo>
                      <a:lnTo>
                        <a:pt x="48072" y="44848"/>
                      </a:lnTo>
                      <a:lnTo>
                        <a:pt x="38057" y="27763"/>
                      </a:lnTo>
                      <a:lnTo>
                        <a:pt x="32048" y="19220"/>
                      </a:lnTo>
                      <a:lnTo>
                        <a:pt x="26039" y="12814"/>
                      </a:lnTo>
                      <a:lnTo>
                        <a:pt x="18027" y="6407"/>
                      </a:lnTo>
                      <a:lnTo>
                        <a:pt x="10015" y="2136"/>
                      </a:lnTo>
                      <a:close/>
                    </a:path>
                  </a:pathLst>
                </a:custGeom>
                <a:solidFill>
                  <a:srgbClr val="01B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endParaRPr lang="ko-KR" altLang="en-US" sz="8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grpSp>
          <p:sp>
            <p:nvSpPr>
              <p:cNvPr id="13" name="타원 5">
                <a:extLst>
                  <a:ext uri="{FF2B5EF4-FFF2-40B4-BE49-F238E27FC236}">
                    <a16:creationId xmlns:a16="http://schemas.microsoft.com/office/drawing/2014/main" id="{B2B6355B-FB9C-7D6C-7F96-F2CB5780214D}"/>
                  </a:ext>
                </a:extLst>
              </p:cNvPr>
              <p:cNvSpPr/>
              <p:nvPr/>
            </p:nvSpPr>
            <p:spPr>
              <a:xfrm>
                <a:off x="4134372" y="3453584"/>
                <a:ext cx="2950318" cy="314002"/>
              </a:xfrm>
              <a:custGeom>
                <a:avLst/>
                <a:gdLst/>
                <a:ahLst/>
                <a:cxnLst/>
                <a:rect l="l" t="t" r="r" b="b"/>
                <a:pathLst>
                  <a:path w="3493204" h="268339">
                    <a:moveTo>
                      <a:pt x="0" y="0"/>
                    </a:moveTo>
                    <a:lnTo>
                      <a:pt x="772412" y="0"/>
                    </a:lnTo>
                    <a:lnTo>
                      <a:pt x="1335543" y="0"/>
                    </a:lnTo>
                    <a:lnTo>
                      <a:pt x="1435773" y="0"/>
                    </a:lnTo>
                    <a:lnTo>
                      <a:pt x="1448302" y="0"/>
                    </a:lnTo>
                    <a:lnTo>
                      <a:pt x="2044903" y="0"/>
                    </a:lnTo>
                    <a:lnTo>
                      <a:pt x="2057431" y="0"/>
                    </a:lnTo>
                    <a:lnTo>
                      <a:pt x="2160168" y="0"/>
                    </a:lnTo>
                    <a:lnTo>
                      <a:pt x="3014124" y="0"/>
                    </a:lnTo>
                    <a:lnTo>
                      <a:pt x="3493204" y="0"/>
                    </a:lnTo>
                    <a:cubicBezTo>
                      <a:pt x="3190790" y="158668"/>
                      <a:pt x="2522434" y="268339"/>
                      <a:pt x="1746602" y="268339"/>
                    </a:cubicBezTo>
                    <a:cubicBezTo>
                      <a:pt x="970771" y="268339"/>
                      <a:pt x="302415" y="158668"/>
                      <a:pt x="0" y="0"/>
                    </a:cubicBezTo>
                    <a:close/>
                  </a:path>
                </a:pathLst>
              </a:custGeom>
              <a:gradFill>
                <a:gsLst>
                  <a:gs pos="3000">
                    <a:schemeClr val="bg1">
                      <a:alpha val="20000"/>
                    </a:schemeClr>
                  </a:gs>
                  <a:gs pos="99583">
                    <a:schemeClr val="bg1">
                      <a:alpha val="0"/>
                    </a:schemeClr>
                  </a:gs>
                </a:gsLst>
                <a:lin ang="5400000" scaled="0"/>
              </a:gradFill>
              <a:ln w="6350" algn="ctr">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a:sp3d>
              </a:bodyPr>
              <a:lstStyle/>
              <a:p>
                <a:pPr algn="ctr" defTabSz="466435" latinLnBrk="0">
                  <a:lnSpc>
                    <a:spcPct val="95000"/>
                  </a:lnSpc>
                  <a:buClr>
                    <a:srgbClr val="969696"/>
                  </a:buClr>
                </a:pPr>
                <a:endParaRPr lang="ko-KR" altLang="en-US" sz="1428" spc="-41">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4" name="Text Box 23">
                <a:extLst>
                  <a:ext uri="{FF2B5EF4-FFF2-40B4-BE49-F238E27FC236}">
                    <a16:creationId xmlns:a16="http://schemas.microsoft.com/office/drawing/2014/main" id="{74B5C7D4-ABCA-52E3-CE3F-C887A6ED54BB}"/>
                  </a:ext>
                </a:extLst>
              </p:cNvPr>
              <p:cNvSpPr txBox="1">
                <a:spLocks noChangeArrowheads="1"/>
              </p:cNvSpPr>
              <p:nvPr/>
            </p:nvSpPr>
            <p:spPr bwMode="auto">
              <a:xfrm>
                <a:off x="4175789" y="3598092"/>
                <a:ext cx="2863182" cy="182738"/>
              </a:xfrm>
              <a:prstGeom prst="rect">
                <a:avLst/>
              </a:prstGeom>
              <a:noFill/>
              <a:ln w="9525">
                <a:noFill/>
                <a:miter lim="800000"/>
                <a:headEnd/>
                <a:tailEnd/>
              </a:ln>
            </p:spPr>
            <p:txBody>
              <a:bodyPr wrap="square" lIns="0" tIns="0" rIns="0" bIns="0" anchor="ctr">
                <a:spAutoFit/>
                <a:scene3d>
                  <a:camera prst="orthographicFront"/>
                  <a:lightRig rig="threePt" dir="t"/>
                </a:scene3d>
                <a:sp3d>
                  <a:bevelB w="0" h="0"/>
                </a:sp3d>
              </a:bodyPr>
              <a:lstStyle>
                <a:defPPr>
                  <a:defRPr lang="ko-KR"/>
                </a:defPPr>
                <a:lvl1pPr marL="0" defTabSz="914400" eaLnBrk="1" latinLnBrk="0" hangingPunct="1">
                  <a:lnSpc>
                    <a:spcPts val="1200"/>
                  </a:lnSpc>
                  <a:defRPr sz="900" spc="-80">
                    <a:solidFill>
                      <a:schemeClr val="tx1">
                        <a:lumMod val="75000"/>
                        <a:lumOff val="25000"/>
                      </a:schemeClr>
                    </a:solidFill>
                    <a:latin typeface="Rix고딕 M" pitchFamily="2" charset="-127"/>
                    <a:ea typeface="Rix고딕 M" pitchFamily="2" charset="-127"/>
                  </a:defRPr>
                </a:lvl1pPr>
                <a:lvl2pPr defTabSz="914400" eaLnBrk="1" hangingPunct="1">
                  <a:defRPr sz="1800">
                    <a:latin typeface="+mn-lt"/>
                    <a:ea typeface="+mn-ea"/>
                  </a:defRPr>
                </a:lvl2pPr>
                <a:lvl3pPr defTabSz="914400" eaLnBrk="1" hangingPunct="1">
                  <a:defRPr sz="1800">
                    <a:latin typeface="+mn-lt"/>
                    <a:ea typeface="+mn-ea"/>
                  </a:defRPr>
                </a:lvl3pPr>
                <a:lvl4pPr defTabSz="914400" eaLnBrk="1" hangingPunct="1">
                  <a:defRPr sz="1800">
                    <a:latin typeface="+mn-lt"/>
                    <a:ea typeface="+mn-ea"/>
                  </a:defRPr>
                </a:lvl4pPr>
                <a:lvl5pPr defTabSz="914400" eaLnBrk="1"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0" lvl="1" indent="-69726" algn="ctr" defTabSz="932353" eaLnBrk="0" latinLnBrk="0" hangingPunct="0">
                  <a:lnSpc>
                    <a:spcPct val="100000"/>
                  </a:lnSpc>
                  <a:defRPr/>
                </a:pPr>
                <a:r>
                  <a:rPr lang="ko-KR" altLang="en-US"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회귀 테스트 </a:t>
                </a:r>
                <a:r>
                  <a:rPr lang="en-US" altLang="ko-KR"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(Regression Testing) </a:t>
                </a:r>
                <a:r>
                  <a:rPr lang="ko-KR" altLang="en-US"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란</a:t>
                </a:r>
                <a:r>
                  <a:rPr lang="en-US" altLang="ko-KR"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a:t>
                </a:r>
              </a:p>
            </p:txBody>
          </p:sp>
        </p:grpSp>
        <p:sp>
          <p:nvSpPr>
            <p:cNvPr id="11" name="TextBox 16">
              <a:extLst>
                <a:ext uri="{FF2B5EF4-FFF2-40B4-BE49-F238E27FC236}">
                  <a16:creationId xmlns:a16="http://schemas.microsoft.com/office/drawing/2014/main" id="{EED75866-E2F9-5DFD-05EE-0CDFD570FAAF}"/>
                </a:ext>
              </a:extLst>
            </p:cNvPr>
            <p:cNvSpPr txBox="1"/>
            <p:nvPr/>
          </p:nvSpPr>
          <p:spPr>
            <a:xfrm>
              <a:off x="8186252" y="5169019"/>
              <a:ext cx="3107526" cy="1114100"/>
            </a:xfrm>
            <a:prstGeom prst="rect">
              <a:avLst/>
            </a:prstGeom>
            <a:noFill/>
          </p:spPr>
          <p:txBody>
            <a:bodyPr wrap="square" lIns="0" tIns="0" rIns="0" bIns="0" rtlCol="0" anchor="t">
              <a:spAutoFit/>
            </a:bodyPr>
            <a:lstStyle>
              <a:defPPr>
                <a:defRPr lang="en-US"/>
              </a:defPPr>
              <a:lvl1pPr marL="101600" indent="-101600">
                <a:spcAft>
                  <a:spcPts val="200"/>
                </a:spcAft>
                <a:buClrTx/>
                <a:buSzPct val="90000"/>
                <a:buFont typeface="Wingdings" panose="05000000000000000000" pitchFamily="2" charset="2"/>
                <a:buChar char="§"/>
                <a:defRPr sz="1200" spc="0">
                  <a:ln w="6350">
                    <a:solidFill>
                      <a:schemeClr val="bg1">
                        <a:alpha val="0"/>
                      </a:schemeClr>
                    </a:solidFill>
                    <a:miter lim="800000"/>
                  </a:ln>
                  <a:solidFill>
                    <a:schemeClr val="tx1">
                      <a:lumMod val="85000"/>
                      <a:lumOff val="15000"/>
                    </a:schemeClr>
                  </a:solidFill>
                  <a:latin typeface="-윤고딕320" panose="02030504000101010101" pitchFamily="18" charset="-127"/>
                  <a:ea typeface="-윤고딕320" panose="02030504000101010101" pitchFamily="18" charset="-127"/>
                  <a:cs typeface="Droid Sans Fallback" panose="020B0502000000000001" pitchFamily="50" charset="-127"/>
                </a:defRPr>
              </a:lvl1pPr>
            </a:lstStyle>
            <a:p>
              <a:pPr marL="92075" indent="-92075" latinLnBrk="0">
                <a:lnSpc>
                  <a:spcPct val="150000"/>
                </a:lnSpc>
                <a:spcAft>
                  <a:spcPts val="0"/>
                </a:spcAft>
                <a:buClr>
                  <a:srgbClr val="021B27"/>
                </a:buClr>
                <a:buFont typeface="Arial" panose="020B0604020202020204" pitchFamily="34" charset="0"/>
                <a:buChar char="•"/>
              </a:pP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소프트웨어의 코드 변경이 제품의 기존 기능에 영향을 </a:t>
              </a:r>
              <a:b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b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미치지 않는지 확인하기 위해 수행되는 테스트</a:t>
              </a:r>
            </a:p>
            <a:p>
              <a:pPr marL="92075" indent="-92075" latinLnBrk="0">
                <a:lnSpc>
                  <a:spcPct val="150000"/>
                </a:lnSpc>
                <a:spcAft>
                  <a:spcPts val="0"/>
                </a:spcAft>
                <a:buClr>
                  <a:srgbClr val="021B27"/>
                </a:buClr>
                <a:buFont typeface="Arial" panose="020B0604020202020204" pitchFamily="34" charset="0"/>
                <a:buChar char="•"/>
              </a:pP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회귀 분석 </a:t>
              </a: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(Regression Analysis)</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와 별개의 의미</a:t>
              </a:r>
            </a:p>
            <a:p>
              <a:pPr marL="92075" indent="-92075" latinLnBrk="0">
                <a:lnSpc>
                  <a:spcPct val="150000"/>
                </a:lnSpc>
                <a:spcAft>
                  <a:spcPts val="0"/>
                </a:spcAft>
                <a:buClr>
                  <a:srgbClr val="021B27"/>
                </a:buClr>
                <a:buFont typeface="Arial" panose="020B0604020202020204" pitchFamily="34" charset="0"/>
                <a:buChar char="•"/>
              </a:pP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자동화 하기 좋은 테스트 케이스</a:t>
              </a:r>
            </a:p>
            <a:p>
              <a:pPr marL="92075" indent="-92075" latinLnBrk="0">
                <a:lnSpc>
                  <a:spcPct val="150000"/>
                </a:lnSpc>
                <a:spcAft>
                  <a:spcPts val="0"/>
                </a:spcAft>
                <a:buClr>
                  <a:srgbClr val="021B27"/>
                </a:buClr>
                <a:buFont typeface="Arial" panose="020B0604020202020204" pitchFamily="34" charset="0"/>
                <a:buChar char="•"/>
              </a:pPr>
              <a:endParaRPr lang="ko-KR" altLang="en-US" sz="18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endParaRPr>
            </a:p>
          </p:txBody>
        </p:sp>
      </p:grpSp>
      <p:pic>
        <p:nvPicPr>
          <p:cNvPr id="2050" name="Picture 2" descr="10화 Regression Testing">
            <a:extLst>
              <a:ext uri="{FF2B5EF4-FFF2-40B4-BE49-F238E27FC236}">
                <a16:creationId xmlns:a16="http://schemas.microsoft.com/office/drawing/2014/main" id="{E14406DD-1105-FD8D-1313-29FF09A62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887" y="2073693"/>
            <a:ext cx="3898387" cy="340072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15E28195-95BC-E55B-81C9-69372B909417}"/>
              </a:ext>
            </a:extLst>
          </p:cNvPr>
          <p:cNvSpPr txBox="1"/>
          <p:nvPr/>
        </p:nvSpPr>
        <p:spPr>
          <a:xfrm>
            <a:off x="5400675" y="4330452"/>
            <a:ext cx="6442710" cy="1107996"/>
          </a:xfrm>
          <a:prstGeom prst="rect">
            <a:avLst/>
          </a:prstGeom>
          <a:noFill/>
        </p:spPr>
        <p:txBody>
          <a:bodyPr wrap="square">
            <a:spAutoFit/>
          </a:bodyPr>
          <a:lstStyle/>
          <a:p>
            <a:pPr fontAlgn="ctr" latinLnBrk="1">
              <a:lnSpc>
                <a:spcPct val="150000"/>
              </a:lnSpc>
            </a:pPr>
            <a:r>
              <a:rPr lang="en-US" altLang="ko-KR" sz="2400" b="1" dirty="0"/>
              <a:t>Question : </a:t>
            </a:r>
            <a:r>
              <a:rPr lang="ko-KR" altLang="en-US" sz="2000" b="1" dirty="0"/>
              <a:t>회귀 테스트는 같은 기능을 </a:t>
            </a:r>
            <a:endParaRPr lang="en-US" altLang="ko-KR" sz="2000" b="1" dirty="0"/>
          </a:p>
          <a:p>
            <a:pPr fontAlgn="ctr" latinLnBrk="1">
              <a:lnSpc>
                <a:spcPct val="150000"/>
              </a:lnSpc>
            </a:pPr>
            <a:r>
              <a:rPr lang="en-US" altLang="ko-KR" sz="2000" b="1" dirty="0"/>
              <a:t>                        </a:t>
            </a:r>
            <a:r>
              <a:rPr lang="ko-KR" altLang="en-US" sz="2000" b="1" dirty="0"/>
              <a:t>같은 테스트 케이스로 </a:t>
            </a:r>
            <a:r>
              <a:rPr lang="en-US" altLang="ko-KR" sz="2000" b="1" dirty="0"/>
              <a:t> </a:t>
            </a:r>
            <a:r>
              <a:rPr lang="ko-KR" altLang="en-US" sz="2000" b="1" dirty="0"/>
              <a:t>실행 하는 것일까</a:t>
            </a:r>
            <a:r>
              <a:rPr lang="en-US" altLang="ko-KR" sz="2000" b="1" dirty="0"/>
              <a:t>?</a:t>
            </a:r>
          </a:p>
        </p:txBody>
      </p:sp>
    </p:spTree>
    <p:extLst>
      <p:ext uri="{BB962C8B-B14F-4D97-AF65-F5344CB8AC3E}">
        <p14:creationId xmlns:p14="http://schemas.microsoft.com/office/powerpoint/2010/main" val="231122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1AD8583-9A0F-139E-BBA9-363DEC019D1F}"/>
              </a:ext>
            </a:extLst>
          </p:cNvPr>
          <p:cNvSpPr txBox="1">
            <a:spLocks/>
          </p:cNvSpPr>
          <p:nvPr/>
        </p:nvSpPr>
        <p:spPr>
          <a:xfrm>
            <a:off x="838200" y="9002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4" name="Picture 2" descr="Windows 3.1">
            <a:extLst>
              <a:ext uri="{FF2B5EF4-FFF2-40B4-BE49-F238E27FC236}">
                <a16:creationId xmlns:a16="http://schemas.microsoft.com/office/drawing/2014/main" id="{8C888764-627E-07AF-0BA7-FA70D6114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17" y="1931988"/>
            <a:ext cx="4594242" cy="20978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indows XP">
            <a:extLst>
              <a:ext uri="{FF2B5EF4-FFF2-40B4-BE49-F238E27FC236}">
                <a16:creationId xmlns:a16="http://schemas.microsoft.com/office/drawing/2014/main" id="{BEBAB076-8047-27AE-BB31-127D4139D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897" y="1673296"/>
            <a:ext cx="3324578" cy="24934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dvantages and Disadvantages of Windows Vista">
            <a:extLst>
              <a:ext uri="{FF2B5EF4-FFF2-40B4-BE49-F238E27FC236}">
                <a16:creationId xmlns:a16="http://schemas.microsoft.com/office/drawing/2014/main" id="{52F2E780-CECF-2836-1CF5-8D7C47E861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0045" y="2086241"/>
            <a:ext cx="4661955" cy="20978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What is Windows 8?">
            <a:extLst>
              <a:ext uri="{FF2B5EF4-FFF2-40B4-BE49-F238E27FC236}">
                <a16:creationId xmlns:a16="http://schemas.microsoft.com/office/drawing/2014/main" id="{80D1CE26-1261-353A-57AF-25513A7829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17" y="4184120"/>
            <a:ext cx="4531817" cy="25468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ix things you need to know about Windows 10 S | Windows Experience Blog">
            <a:extLst>
              <a:ext uri="{FF2B5EF4-FFF2-40B4-BE49-F238E27FC236}">
                <a16:creationId xmlns:a16="http://schemas.microsoft.com/office/drawing/2014/main" id="{3A740444-5D3A-823B-F0E9-DEB53E29FF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8897" y="4294376"/>
            <a:ext cx="4233130" cy="2370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Windows 11 brings updates for Android gamers - GSMArena.com news">
            <a:extLst>
              <a:ext uri="{FF2B5EF4-FFF2-40B4-BE49-F238E27FC236}">
                <a16:creationId xmlns:a16="http://schemas.microsoft.com/office/drawing/2014/main" id="{CF650230-B3B1-1801-600B-D8B76E0049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7504" y="4294376"/>
            <a:ext cx="3874496" cy="2414739"/>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FCCD8E33-F2EA-F798-2A1F-F851CC926ED7}"/>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0" name="직사각형 9">
            <a:extLst>
              <a:ext uri="{FF2B5EF4-FFF2-40B4-BE49-F238E27FC236}">
                <a16:creationId xmlns:a16="http://schemas.microsoft.com/office/drawing/2014/main" id="{2C01AA12-3993-0B79-B75A-04B98F905FFD}"/>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11" name="직사각형 10">
            <a:extLst>
              <a:ext uri="{FF2B5EF4-FFF2-40B4-BE49-F238E27FC236}">
                <a16:creationId xmlns:a16="http://schemas.microsoft.com/office/drawing/2014/main" id="{6FE1D218-C2BD-3809-E3A1-05472FF0664A}"/>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2" name="직사각형 11">
            <a:extLst>
              <a:ext uri="{FF2B5EF4-FFF2-40B4-BE49-F238E27FC236}">
                <a16:creationId xmlns:a16="http://schemas.microsoft.com/office/drawing/2014/main" id="{F91B9200-5618-B84F-73EE-63570DD7E7C8}"/>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3</a:t>
            </a:r>
          </a:p>
        </p:txBody>
      </p:sp>
      <p:sp>
        <p:nvSpPr>
          <p:cNvPr id="13" name="직사각형 12">
            <a:extLst>
              <a:ext uri="{FF2B5EF4-FFF2-40B4-BE49-F238E27FC236}">
                <a16:creationId xmlns:a16="http://schemas.microsoft.com/office/drawing/2014/main" id="{06240443-9310-3D08-CB82-FB2D1694C76E}"/>
              </a:ext>
            </a:extLst>
          </p:cNvPr>
          <p:cNvSpPr/>
          <p:nvPr/>
        </p:nvSpPr>
        <p:spPr>
          <a:xfrm>
            <a:off x="1143000" y="623458"/>
            <a:ext cx="4430486"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 Window into Windows</a:t>
            </a:r>
          </a:p>
        </p:txBody>
      </p:sp>
    </p:spTree>
    <p:extLst>
      <p:ext uri="{BB962C8B-B14F-4D97-AF65-F5344CB8AC3E}">
        <p14:creationId xmlns:p14="http://schemas.microsoft.com/office/powerpoint/2010/main" val="422433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53AC41-AD86-99E6-A539-D4D5266A5462}"/>
              </a:ext>
            </a:extLst>
          </p:cNvPr>
          <p:cNvSpPr>
            <a:spLocks noGrp="1"/>
          </p:cNvSpPr>
          <p:nvPr>
            <p:ph idx="4294967295"/>
          </p:nvPr>
        </p:nvSpPr>
        <p:spPr>
          <a:xfrm>
            <a:off x="2947035" y="5516784"/>
            <a:ext cx="6297930" cy="923479"/>
          </a:xfrm>
        </p:spPr>
        <p:txBody>
          <a:bodyPr>
            <a:normAutofit/>
          </a:bodyPr>
          <a:lstStyle/>
          <a:p>
            <a:pPr marL="0" indent="0" algn="ctr">
              <a:buNone/>
            </a:pPr>
            <a:r>
              <a:rPr lang="en-US" altLang="ko-KR" sz="4000" dirty="0">
                <a:solidFill>
                  <a:srgbClr val="3F62F5"/>
                </a:solidFill>
                <a:sym typeface="Wingdings" pitchFamily="2" charset="2"/>
              </a:rPr>
              <a:t></a:t>
            </a:r>
            <a:r>
              <a:rPr lang="ko-KR" altLang="en-US" sz="4000" dirty="0">
                <a:solidFill>
                  <a:srgbClr val="3F62F5"/>
                </a:solidFill>
                <a:sym typeface="Wingdings" pitchFamily="2" charset="2"/>
              </a:rPr>
              <a:t>테스트도 변해야 한다</a:t>
            </a:r>
            <a:endParaRPr lang="en-US" altLang="ko-KR" sz="4000" dirty="0">
              <a:solidFill>
                <a:srgbClr val="3F62F5"/>
              </a:solidFill>
            </a:endParaRPr>
          </a:p>
          <a:p>
            <a:pPr lvl="1" algn="ctr"/>
            <a:endParaRPr lang="en-US" altLang="ko-KR" sz="3600" dirty="0">
              <a:solidFill>
                <a:srgbClr val="3F62F5"/>
              </a:solidFill>
            </a:endParaRPr>
          </a:p>
          <a:p>
            <a:pPr algn="ctr"/>
            <a:endParaRPr lang="en-US" sz="4000" dirty="0">
              <a:solidFill>
                <a:srgbClr val="3F62F5"/>
              </a:solidFill>
            </a:endParaRPr>
          </a:p>
          <a:p>
            <a:pPr algn="ctr"/>
            <a:endParaRPr lang="en-US" sz="4000" dirty="0">
              <a:solidFill>
                <a:srgbClr val="3F62F5"/>
              </a:solidFill>
            </a:endParaRPr>
          </a:p>
        </p:txBody>
      </p:sp>
      <p:sp>
        <p:nvSpPr>
          <p:cNvPr id="7" name="Title 1">
            <a:extLst>
              <a:ext uri="{FF2B5EF4-FFF2-40B4-BE49-F238E27FC236}">
                <a16:creationId xmlns:a16="http://schemas.microsoft.com/office/drawing/2014/main" id="{C16EBBBC-C75A-71A9-3970-92A08FD355E3}"/>
              </a:ext>
            </a:extLst>
          </p:cNvPr>
          <p:cNvSpPr txBox="1">
            <a:spLocks/>
          </p:cNvSpPr>
          <p:nvPr/>
        </p:nvSpPr>
        <p:spPr>
          <a:xfrm>
            <a:off x="1142999" y="154622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직사각형 1">
            <a:extLst>
              <a:ext uri="{FF2B5EF4-FFF2-40B4-BE49-F238E27FC236}">
                <a16:creationId xmlns:a16="http://schemas.microsoft.com/office/drawing/2014/main" id="{2336AAE2-FD38-5CB8-36F1-EE63DDF0F318}"/>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6B4EF44C-A25E-476C-5479-AC98A40D0177}"/>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5" name="직사각형 4">
            <a:extLst>
              <a:ext uri="{FF2B5EF4-FFF2-40B4-BE49-F238E27FC236}">
                <a16:creationId xmlns:a16="http://schemas.microsoft.com/office/drawing/2014/main" id="{6380671A-E9E0-2A44-75BE-FE00CB132C1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FF9A3422-ECAB-6F64-E12B-71841EF7C302}"/>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4</a:t>
            </a:r>
          </a:p>
        </p:txBody>
      </p:sp>
      <p:sp>
        <p:nvSpPr>
          <p:cNvPr id="8" name="직사각형 7">
            <a:extLst>
              <a:ext uri="{FF2B5EF4-FFF2-40B4-BE49-F238E27FC236}">
                <a16:creationId xmlns:a16="http://schemas.microsoft.com/office/drawing/2014/main" id="{E233EE76-B754-BEA5-3C34-3CCB9C5FCEF6}"/>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이 어려운 이유</a:t>
            </a:r>
          </a:p>
        </p:txBody>
      </p:sp>
      <p:sp>
        <p:nvSpPr>
          <p:cNvPr id="10" name="TextBox 9">
            <a:extLst>
              <a:ext uri="{FF2B5EF4-FFF2-40B4-BE49-F238E27FC236}">
                <a16:creationId xmlns:a16="http://schemas.microsoft.com/office/drawing/2014/main" id="{65CDACDB-0E4B-3399-D2E2-D3CFB0BE4C41}"/>
              </a:ext>
            </a:extLst>
          </p:cNvPr>
          <p:cNvSpPr txBox="1"/>
          <p:nvPr/>
        </p:nvSpPr>
        <p:spPr>
          <a:xfrm>
            <a:off x="494392" y="3049820"/>
            <a:ext cx="2945128" cy="1837234"/>
          </a:xfrm>
          <a:prstGeom prst="rect">
            <a:avLst/>
          </a:prstGeom>
          <a:noFill/>
        </p:spPr>
        <p:txBody>
          <a:bodyPr wrap="square">
            <a:spAutoFit/>
          </a:bodyPr>
          <a:lstStyle/>
          <a:p>
            <a:pPr marL="180975" lvl="1" indent="-180975">
              <a:lnSpc>
                <a:spcPct val="250000"/>
              </a:lnSpc>
              <a:buFont typeface="Arial" panose="020B0604020202020204" pitchFamily="34" charset="0"/>
              <a:buChar char="•"/>
            </a:pPr>
            <a:r>
              <a:rPr lang="ko-KR" altLang="en-US" sz="1600" dirty="0"/>
              <a:t>모든 소프트웨어는 변한다</a:t>
            </a:r>
            <a:r>
              <a:rPr lang="en-US" altLang="ko-KR" sz="1600" dirty="0"/>
              <a:t>. </a:t>
            </a:r>
          </a:p>
          <a:p>
            <a:pPr marL="180975" lvl="1" indent="-180975">
              <a:lnSpc>
                <a:spcPct val="250000"/>
              </a:lnSpc>
              <a:buFont typeface="Arial" panose="020B0604020202020204" pitchFamily="34" charset="0"/>
              <a:buChar char="•"/>
            </a:pPr>
            <a:r>
              <a:rPr lang="ko-KR" altLang="en-US" sz="1600" dirty="0"/>
              <a:t>변하지 않으면 도태된다</a:t>
            </a:r>
            <a:r>
              <a:rPr lang="en-US" altLang="ko-KR" sz="1600" dirty="0"/>
              <a:t>.</a:t>
            </a:r>
          </a:p>
          <a:p>
            <a:pPr marL="180975" lvl="1" indent="-180975">
              <a:lnSpc>
                <a:spcPct val="250000"/>
              </a:lnSpc>
              <a:buFont typeface="Arial" panose="020B0604020202020204" pitchFamily="34" charset="0"/>
              <a:buChar char="•"/>
            </a:pPr>
            <a:r>
              <a:rPr lang="en-US" altLang="ko-KR" sz="1600" dirty="0"/>
              <a:t>Dependency </a:t>
            </a:r>
            <a:r>
              <a:rPr lang="ko-KR" altLang="en-US" sz="1600" dirty="0"/>
              <a:t>업데이트</a:t>
            </a:r>
            <a:endParaRPr lang="en-US" altLang="ko-KR" sz="1600" dirty="0"/>
          </a:p>
        </p:txBody>
      </p:sp>
      <p:sp>
        <p:nvSpPr>
          <p:cNvPr id="11" name="모서리가 둥근 직사각형 110">
            <a:extLst>
              <a:ext uri="{FF2B5EF4-FFF2-40B4-BE49-F238E27FC236}">
                <a16:creationId xmlns:a16="http://schemas.microsoft.com/office/drawing/2014/main" id="{940C890E-9901-3068-5080-2FAA7A8C44E3}"/>
              </a:ext>
            </a:extLst>
          </p:cNvPr>
          <p:cNvSpPr/>
          <p:nvPr/>
        </p:nvSpPr>
        <p:spPr>
          <a:xfrm>
            <a:off x="838201" y="1996441"/>
            <a:ext cx="2003257" cy="875348"/>
          </a:xfrm>
          <a:prstGeom prst="roundRect">
            <a:avLst>
              <a:gd name="adj" fmla="val 50000"/>
            </a:avLst>
          </a:prstGeom>
          <a:gradFill>
            <a:gsLst>
              <a:gs pos="0">
                <a:schemeClr val="bg1"/>
              </a:gs>
              <a:gs pos="70000">
                <a:srgbClr val="EFFBFF"/>
              </a:gs>
            </a:gsLst>
            <a:lin ang="5400000" scaled="1"/>
          </a:gradFill>
          <a:ln w="41275">
            <a:gradFill>
              <a:gsLst>
                <a:gs pos="0">
                  <a:srgbClr val="0DD09B"/>
                </a:gs>
                <a:gs pos="100000">
                  <a:srgbClr val="01B7FA"/>
                </a:gs>
              </a:gsLst>
              <a:lin ang="21594000" scaled="0"/>
            </a:gra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SW </a:t>
            </a:r>
            <a:r>
              <a:rPr lang="ko-KR" altLang="en-US"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업데이트</a:t>
            </a:r>
          </a:p>
        </p:txBody>
      </p:sp>
      <p:sp>
        <p:nvSpPr>
          <p:cNvPr id="12" name="모서리가 둥근 직사각형 110">
            <a:extLst>
              <a:ext uri="{FF2B5EF4-FFF2-40B4-BE49-F238E27FC236}">
                <a16:creationId xmlns:a16="http://schemas.microsoft.com/office/drawing/2014/main" id="{99E1A196-1684-91BA-8367-1073CBA35F26}"/>
              </a:ext>
            </a:extLst>
          </p:cNvPr>
          <p:cNvSpPr/>
          <p:nvPr/>
        </p:nvSpPr>
        <p:spPr>
          <a:xfrm>
            <a:off x="3675648" y="1996441"/>
            <a:ext cx="2003257" cy="875348"/>
          </a:xfrm>
          <a:prstGeom prst="roundRect">
            <a:avLst>
              <a:gd name="adj" fmla="val 50000"/>
            </a:avLst>
          </a:prstGeom>
          <a:gradFill>
            <a:gsLst>
              <a:gs pos="0">
                <a:schemeClr val="bg1"/>
              </a:gs>
              <a:gs pos="70000">
                <a:srgbClr val="EFFBFF"/>
              </a:gs>
            </a:gsLst>
            <a:lin ang="5400000" scaled="1"/>
          </a:gradFill>
          <a:ln w="41275">
            <a:gradFill>
              <a:gsLst>
                <a:gs pos="0">
                  <a:srgbClr val="0DD09B"/>
                </a:gs>
                <a:gs pos="100000">
                  <a:srgbClr val="01B7FA"/>
                </a:gs>
              </a:gsLst>
              <a:lin ang="21594000" scaled="0"/>
            </a:gra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ko-KR" altLang="en-US"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사용자 </a:t>
            </a:r>
            <a:endParaRPr lang="en-US" altLang="ko-KR"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a:p>
            <a:pPr algn="ctr" latinLnBrk="0"/>
            <a:r>
              <a:rPr lang="ko-KR" altLang="en-US"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요구 사항 변화</a:t>
            </a:r>
          </a:p>
        </p:txBody>
      </p:sp>
      <p:sp>
        <p:nvSpPr>
          <p:cNvPr id="13" name="TextBox 12">
            <a:extLst>
              <a:ext uri="{FF2B5EF4-FFF2-40B4-BE49-F238E27FC236}">
                <a16:creationId xmlns:a16="http://schemas.microsoft.com/office/drawing/2014/main" id="{49845442-5708-B69B-6D66-F37EFB55A8B7}"/>
              </a:ext>
            </a:extLst>
          </p:cNvPr>
          <p:cNvSpPr txBox="1"/>
          <p:nvPr/>
        </p:nvSpPr>
        <p:spPr>
          <a:xfrm>
            <a:off x="3625959" y="3227074"/>
            <a:ext cx="2470041" cy="1160126"/>
          </a:xfrm>
          <a:prstGeom prst="rect">
            <a:avLst/>
          </a:prstGeom>
          <a:noFill/>
        </p:spPr>
        <p:txBody>
          <a:bodyPr wrap="square">
            <a:spAutoFit/>
          </a:bodyPr>
          <a:lstStyle/>
          <a:p>
            <a:pPr marL="180975" lvl="1" indent="-180975">
              <a:lnSpc>
                <a:spcPct val="150000"/>
              </a:lnSpc>
              <a:buFont typeface="Arial" panose="020B0604020202020204" pitchFamily="34" charset="0"/>
              <a:buChar char="•"/>
            </a:pPr>
            <a:r>
              <a:rPr lang="ko-KR" altLang="en-US" sz="1600" dirty="0"/>
              <a:t>소프트웨어가 변하지 않더라도 사용자의 요구사항이 변한다</a:t>
            </a:r>
          </a:p>
        </p:txBody>
      </p:sp>
      <p:sp>
        <p:nvSpPr>
          <p:cNvPr id="14" name="모서리가 둥근 직사각형 110">
            <a:extLst>
              <a:ext uri="{FF2B5EF4-FFF2-40B4-BE49-F238E27FC236}">
                <a16:creationId xmlns:a16="http://schemas.microsoft.com/office/drawing/2014/main" id="{3F385CB3-588B-FBB7-0217-E887AB44C3EF}"/>
              </a:ext>
            </a:extLst>
          </p:cNvPr>
          <p:cNvSpPr/>
          <p:nvPr/>
        </p:nvSpPr>
        <p:spPr>
          <a:xfrm>
            <a:off x="6513095" y="1996441"/>
            <a:ext cx="2003257" cy="875348"/>
          </a:xfrm>
          <a:prstGeom prst="roundRect">
            <a:avLst>
              <a:gd name="adj" fmla="val 50000"/>
            </a:avLst>
          </a:prstGeom>
          <a:gradFill>
            <a:gsLst>
              <a:gs pos="0">
                <a:schemeClr val="bg1"/>
              </a:gs>
              <a:gs pos="70000">
                <a:srgbClr val="EFFBFF"/>
              </a:gs>
            </a:gsLst>
            <a:lin ang="5400000" scaled="1"/>
          </a:gradFill>
          <a:ln w="41275">
            <a:gradFill>
              <a:gsLst>
                <a:gs pos="0">
                  <a:srgbClr val="0DD09B"/>
                </a:gs>
                <a:gs pos="100000">
                  <a:srgbClr val="01B7FA"/>
                </a:gs>
              </a:gsLst>
              <a:lin ang="21594000" scaled="0"/>
            </a:gra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Data</a:t>
            </a:r>
          </a:p>
          <a:p>
            <a:pPr algn="ctr" latinLnBrk="0"/>
            <a:r>
              <a:rPr lang="en-US" altLang="ko-KR"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migration</a:t>
            </a:r>
          </a:p>
        </p:txBody>
      </p:sp>
      <p:sp>
        <p:nvSpPr>
          <p:cNvPr id="15" name="TextBox 14">
            <a:extLst>
              <a:ext uri="{FF2B5EF4-FFF2-40B4-BE49-F238E27FC236}">
                <a16:creationId xmlns:a16="http://schemas.microsoft.com/office/drawing/2014/main" id="{A975FC3D-5C9A-E08E-B987-570914E83154}"/>
              </a:ext>
            </a:extLst>
          </p:cNvPr>
          <p:cNvSpPr txBox="1"/>
          <p:nvPr/>
        </p:nvSpPr>
        <p:spPr>
          <a:xfrm>
            <a:off x="6096000" y="3227074"/>
            <a:ext cx="2945128" cy="792781"/>
          </a:xfrm>
          <a:prstGeom prst="rect">
            <a:avLst/>
          </a:prstGeom>
          <a:noFill/>
        </p:spPr>
        <p:txBody>
          <a:bodyPr wrap="square">
            <a:spAutoFit/>
          </a:bodyPr>
          <a:lstStyle/>
          <a:p>
            <a:pPr marL="180975" lvl="1" indent="-180975">
              <a:lnSpc>
                <a:spcPct val="150000"/>
              </a:lnSpc>
              <a:buFont typeface="Arial" panose="020B0604020202020204" pitchFamily="34" charset="0"/>
              <a:buChar char="•"/>
            </a:pPr>
            <a:r>
              <a:rPr lang="ko-KR" altLang="en-US" sz="1600" dirty="0"/>
              <a:t>늘어나는 데이터의 정리 및</a:t>
            </a:r>
            <a:br>
              <a:rPr lang="en-US" altLang="ko-KR" sz="1600" dirty="0"/>
            </a:br>
            <a:r>
              <a:rPr lang="ko-KR" altLang="en-US" sz="1600" dirty="0"/>
              <a:t>관리</a:t>
            </a:r>
          </a:p>
        </p:txBody>
      </p:sp>
      <p:sp>
        <p:nvSpPr>
          <p:cNvPr id="16" name="모서리가 둥근 직사각형 110">
            <a:extLst>
              <a:ext uri="{FF2B5EF4-FFF2-40B4-BE49-F238E27FC236}">
                <a16:creationId xmlns:a16="http://schemas.microsoft.com/office/drawing/2014/main" id="{14DA0226-A2FB-A937-7DF7-EC87D73B002B}"/>
              </a:ext>
            </a:extLst>
          </p:cNvPr>
          <p:cNvSpPr/>
          <p:nvPr/>
        </p:nvSpPr>
        <p:spPr>
          <a:xfrm>
            <a:off x="9350542" y="1996441"/>
            <a:ext cx="2003257" cy="875348"/>
          </a:xfrm>
          <a:prstGeom prst="roundRect">
            <a:avLst>
              <a:gd name="adj" fmla="val 50000"/>
            </a:avLst>
          </a:prstGeom>
          <a:gradFill>
            <a:gsLst>
              <a:gs pos="0">
                <a:schemeClr val="bg1"/>
              </a:gs>
              <a:gs pos="70000">
                <a:srgbClr val="EFFBFF"/>
              </a:gs>
            </a:gsLst>
            <a:lin ang="5400000" scaled="1"/>
          </a:gradFill>
          <a:ln w="41275">
            <a:gradFill>
              <a:gsLst>
                <a:gs pos="0">
                  <a:srgbClr val="0DD09B"/>
                </a:gs>
                <a:gs pos="100000">
                  <a:srgbClr val="01B7FA"/>
                </a:gs>
              </a:gsLst>
              <a:lin ang="21594000" scaled="0"/>
            </a:gra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HW</a:t>
            </a:r>
          </a:p>
          <a:p>
            <a:pPr algn="ctr" latinLnBrk="0"/>
            <a:r>
              <a:rPr lang="ko-KR" altLang="en-US"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업그레이드</a:t>
            </a:r>
          </a:p>
        </p:txBody>
      </p:sp>
      <p:sp>
        <p:nvSpPr>
          <p:cNvPr id="17" name="TextBox 16">
            <a:extLst>
              <a:ext uri="{FF2B5EF4-FFF2-40B4-BE49-F238E27FC236}">
                <a16:creationId xmlns:a16="http://schemas.microsoft.com/office/drawing/2014/main" id="{A059ED90-8C4A-ACA3-C1BC-3C45D355E483}"/>
              </a:ext>
            </a:extLst>
          </p:cNvPr>
          <p:cNvSpPr txBox="1"/>
          <p:nvPr/>
        </p:nvSpPr>
        <p:spPr>
          <a:xfrm>
            <a:off x="8965331" y="3227074"/>
            <a:ext cx="2945128" cy="790794"/>
          </a:xfrm>
          <a:prstGeom prst="rect">
            <a:avLst/>
          </a:prstGeom>
          <a:noFill/>
        </p:spPr>
        <p:txBody>
          <a:bodyPr wrap="square">
            <a:spAutoFit/>
          </a:bodyPr>
          <a:lstStyle/>
          <a:p>
            <a:pPr marL="180975" lvl="1" indent="-180975">
              <a:lnSpc>
                <a:spcPct val="150000"/>
              </a:lnSpc>
              <a:buFont typeface="Arial" panose="020B0604020202020204" pitchFamily="34" charset="0"/>
              <a:buChar char="•"/>
            </a:pPr>
            <a:r>
              <a:rPr lang="ko-KR" altLang="en-US" sz="1600" dirty="0"/>
              <a:t>성능과 수명 등의 이유로 </a:t>
            </a:r>
            <a:r>
              <a:rPr lang="ko-KR" altLang="en-US" sz="1600" dirty="0" err="1"/>
              <a:t>인힌</a:t>
            </a:r>
            <a:r>
              <a:rPr lang="ko-KR" altLang="en-US" sz="1600" dirty="0"/>
              <a:t> </a:t>
            </a:r>
            <a:r>
              <a:rPr lang="en-US" altLang="ko-KR" sz="1600" dirty="0"/>
              <a:t>HW</a:t>
            </a:r>
            <a:r>
              <a:rPr lang="ko-KR" altLang="en-US" sz="1600" dirty="0"/>
              <a:t>의 변경</a:t>
            </a:r>
          </a:p>
        </p:txBody>
      </p:sp>
    </p:spTree>
    <p:extLst>
      <p:ext uri="{BB962C8B-B14F-4D97-AF65-F5344CB8AC3E}">
        <p14:creationId xmlns:p14="http://schemas.microsoft.com/office/powerpoint/2010/main" val="183146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CAAB42-34BE-4EFA-B307-6A9595F3F2F1}"/>
              </a:ext>
            </a:extLst>
          </p:cNvPr>
          <p:cNvSpPr>
            <a:spLocks noGrp="1"/>
          </p:cNvSpPr>
          <p:nvPr>
            <p:ph type="body" idx="4294967295"/>
          </p:nvPr>
        </p:nvSpPr>
        <p:spPr>
          <a:xfrm>
            <a:off x="372317" y="1965508"/>
            <a:ext cx="4561952" cy="2692218"/>
          </a:xfrm>
        </p:spPr>
        <p:txBody>
          <a:bodyPr>
            <a:normAutofit fontScale="92500" lnSpcReduction="20000"/>
          </a:bodyPr>
          <a:lstStyle/>
          <a:p>
            <a:r>
              <a:rPr lang="en-US" altLang="ko-KR" sz="1800" dirty="0">
                <a:latin typeface="+mj-ea"/>
                <a:ea typeface="+mj-ea"/>
              </a:rPr>
              <a:t>Regression</a:t>
            </a:r>
            <a:r>
              <a:rPr lang="ko-KR" altLang="en-US" sz="1800" dirty="0">
                <a:latin typeface="+mj-ea"/>
                <a:ea typeface="+mj-ea"/>
              </a:rPr>
              <a:t> </a:t>
            </a:r>
            <a:r>
              <a:rPr lang="en-US" altLang="ko-KR" sz="1800" dirty="0">
                <a:latin typeface="+mj-ea"/>
                <a:ea typeface="+mj-ea"/>
              </a:rPr>
              <a:t>Test</a:t>
            </a:r>
            <a:r>
              <a:rPr lang="ko-KR" altLang="en-US" sz="1800" dirty="0">
                <a:latin typeface="+mj-ea"/>
                <a:ea typeface="+mj-ea"/>
              </a:rPr>
              <a:t>는 다양하게 구현 된다</a:t>
            </a:r>
            <a:r>
              <a:rPr lang="en-US" altLang="ko-KR" sz="1800" dirty="0">
                <a:latin typeface="+mj-ea"/>
                <a:ea typeface="+mj-ea"/>
              </a:rPr>
              <a:t>.</a:t>
            </a:r>
          </a:p>
          <a:p>
            <a:pPr marL="0" indent="0">
              <a:buNone/>
            </a:pPr>
            <a:endParaRPr lang="en-US" altLang="ko-KR" sz="1800" dirty="0">
              <a:latin typeface="+mj-ea"/>
              <a:ea typeface="+mj-ea"/>
            </a:endParaRPr>
          </a:p>
          <a:p>
            <a:pPr>
              <a:lnSpc>
                <a:spcPct val="160000"/>
              </a:lnSpc>
            </a:pPr>
            <a:r>
              <a:rPr lang="ko-KR" altLang="en-US" sz="1800" dirty="0">
                <a:latin typeface="+mj-ea"/>
                <a:ea typeface="+mj-ea"/>
              </a:rPr>
              <a:t>단위 테스트부터 단계적으로 쌓아가는 피라미드 형태가 이상적</a:t>
            </a:r>
            <a:endParaRPr lang="en-US" altLang="ko-KR" sz="1800" dirty="0">
              <a:latin typeface="+mj-ea"/>
              <a:ea typeface="+mj-ea"/>
            </a:endParaRPr>
          </a:p>
          <a:p>
            <a:pPr marL="0" indent="0">
              <a:buNone/>
            </a:pPr>
            <a:endParaRPr lang="en-US" altLang="ko-KR" sz="1800" dirty="0">
              <a:latin typeface="+mj-ea"/>
              <a:ea typeface="+mj-ea"/>
            </a:endParaRPr>
          </a:p>
          <a:p>
            <a:pPr>
              <a:lnSpc>
                <a:spcPct val="160000"/>
              </a:lnSpc>
            </a:pPr>
            <a:r>
              <a:rPr lang="ko-KR" altLang="en-US" sz="1800" dirty="0">
                <a:latin typeface="+mj-ea"/>
                <a:ea typeface="+mj-ea"/>
              </a:rPr>
              <a:t>역 피라미드는 지양</a:t>
            </a:r>
            <a:r>
              <a:rPr lang="en-US" altLang="ko-KR" sz="1800" dirty="0">
                <a:latin typeface="+mj-ea"/>
                <a:ea typeface="+mj-ea"/>
              </a:rPr>
              <a:t>: </a:t>
            </a:r>
            <a:r>
              <a:rPr lang="ko-KR" altLang="en-US" sz="1800" dirty="0">
                <a:latin typeface="+mj-ea"/>
                <a:ea typeface="+mj-ea"/>
              </a:rPr>
              <a:t>단위 테스트 없이 통합테스트에 전적으로 의존하는 형태</a:t>
            </a:r>
            <a:endParaRPr lang="en-US" sz="1800" dirty="0">
              <a:latin typeface="+mj-ea"/>
              <a:ea typeface="+mj-ea"/>
            </a:endParaRPr>
          </a:p>
        </p:txBody>
      </p:sp>
      <p:pic>
        <p:nvPicPr>
          <p:cNvPr id="4" name="Content Placeholder 20" descr="test-pyramid.png">
            <a:extLst>
              <a:ext uri="{FF2B5EF4-FFF2-40B4-BE49-F238E27FC236}">
                <a16:creationId xmlns:a16="http://schemas.microsoft.com/office/drawing/2014/main" id="{A10C79AC-3F43-4450-A41A-9A2C5845FBF4}"/>
              </a:ext>
            </a:extLst>
          </p:cNvPr>
          <p:cNvPicPr>
            <a:picLocks noChangeAspect="1"/>
          </p:cNvPicPr>
          <p:nvPr/>
        </p:nvPicPr>
        <p:blipFill rotWithShape="1">
          <a:blip r:embed="rId3">
            <a:extLst>
              <a:ext uri="{28A0092B-C50C-407E-A947-70E740481C1C}">
                <a14:useLocalDpi xmlns:a14="http://schemas.microsoft.com/office/drawing/2010/main" val="0"/>
              </a:ext>
            </a:extLst>
          </a:blip>
          <a:srcRect l="966" t="-485" r="3294" b="3176"/>
          <a:stretch/>
        </p:blipFill>
        <p:spPr>
          <a:xfrm>
            <a:off x="5261028" y="1833848"/>
            <a:ext cx="5208765" cy="3535462"/>
          </a:xfrm>
          <a:prstGeom prst="rect">
            <a:avLst/>
          </a:prstGeom>
          <a:noFill/>
          <a:ln>
            <a:noFill/>
          </a:ln>
        </p:spPr>
      </p:pic>
      <p:sp>
        <p:nvSpPr>
          <p:cNvPr id="5" name="Down Arrow 4">
            <a:extLst>
              <a:ext uri="{FF2B5EF4-FFF2-40B4-BE49-F238E27FC236}">
                <a16:creationId xmlns:a16="http://schemas.microsoft.com/office/drawing/2014/main" id="{D71518E1-73D9-424C-BAF1-AC58A4190D88}"/>
              </a:ext>
            </a:extLst>
          </p:cNvPr>
          <p:cNvSpPr/>
          <p:nvPr/>
        </p:nvSpPr>
        <p:spPr>
          <a:xfrm>
            <a:off x="4874543" y="2509840"/>
            <a:ext cx="437753" cy="2921361"/>
          </a:xfrm>
          <a:prstGeom prst="down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5"/>
          </a:p>
        </p:txBody>
      </p:sp>
      <p:sp>
        <p:nvSpPr>
          <p:cNvPr id="6" name="Up Arrow 5">
            <a:extLst>
              <a:ext uri="{FF2B5EF4-FFF2-40B4-BE49-F238E27FC236}">
                <a16:creationId xmlns:a16="http://schemas.microsoft.com/office/drawing/2014/main" id="{8354168E-D743-4D53-9D72-356E6B088D24}"/>
              </a:ext>
            </a:extLst>
          </p:cNvPr>
          <p:cNvSpPr/>
          <p:nvPr/>
        </p:nvSpPr>
        <p:spPr>
          <a:xfrm>
            <a:off x="10894413" y="2509840"/>
            <a:ext cx="459387" cy="2844626"/>
          </a:xfrm>
          <a:prstGeom prst="upArrow">
            <a:avLst>
              <a:gd name="adj1" fmla="val 50000"/>
              <a:gd name="adj2" fmla="val 53916"/>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5"/>
          </a:p>
        </p:txBody>
      </p:sp>
      <p:sp>
        <p:nvSpPr>
          <p:cNvPr id="7" name="Left-Right Arrow 6">
            <a:extLst>
              <a:ext uri="{FF2B5EF4-FFF2-40B4-BE49-F238E27FC236}">
                <a16:creationId xmlns:a16="http://schemas.microsoft.com/office/drawing/2014/main" id="{5769572A-7A70-45C9-B966-3AA330069899}"/>
              </a:ext>
            </a:extLst>
          </p:cNvPr>
          <p:cNvSpPr/>
          <p:nvPr/>
        </p:nvSpPr>
        <p:spPr>
          <a:xfrm>
            <a:off x="6356053" y="5573737"/>
            <a:ext cx="3345162" cy="504825"/>
          </a:xfrm>
          <a:prstGeom prst="leftRightArrow">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5"/>
          </a:p>
        </p:txBody>
      </p:sp>
      <p:sp>
        <p:nvSpPr>
          <p:cNvPr id="8" name="Rectangle 7">
            <a:extLst>
              <a:ext uri="{FF2B5EF4-FFF2-40B4-BE49-F238E27FC236}">
                <a16:creationId xmlns:a16="http://schemas.microsoft.com/office/drawing/2014/main" id="{633CCA07-D6F5-41FE-A3A1-F4AAD4073821}"/>
              </a:ext>
            </a:extLst>
          </p:cNvPr>
          <p:cNvSpPr/>
          <p:nvPr/>
        </p:nvSpPr>
        <p:spPr>
          <a:xfrm>
            <a:off x="5374013" y="2519334"/>
            <a:ext cx="1624392" cy="792525"/>
          </a:xfrm>
          <a:prstGeom prst="rect">
            <a:avLst/>
          </a:prstGeom>
        </p:spPr>
        <p:txBody>
          <a:bodyPr wrap="square">
            <a:spAutoFit/>
          </a:bodyPr>
          <a:lstStyle/>
          <a:p>
            <a:r>
              <a:rPr lang="en-US" sz="2275" dirty="0"/>
              <a:t>Execution Speed</a:t>
            </a:r>
          </a:p>
        </p:txBody>
      </p:sp>
      <p:sp>
        <p:nvSpPr>
          <p:cNvPr id="9" name="Rectangle 8">
            <a:extLst>
              <a:ext uri="{FF2B5EF4-FFF2-40B4-BE49-F238E27FC236}">
                <a16:creationId xmlns:a16="http://schemas.microsoft.com/office/drawing/2014/main" id="{B3FCEB1A-F372-4DAE-91A1-3DFE4C13DDA3}"/>
              </a:ext>
            </a:extLst>
          </p:cNvPr>
          <p:cNvSpPr/>
          <p:nvPr/>
        </p:nvSpPr>
        <p:spPr>
          <a:xfrm>
            <a:off x="8944453" y="2719390"/>
            <a:ext cx="1826526" cy="392415"/>
          </a:xfrm>
          <a:prstGeom prst="rect">
            <a:avLst/>
          </a:prstGeom>
        </p:spPr>
        <p:txBody>
          <a:bodyPr wrap="none">
            <a:spAutoFit/>
          </a:bodyPr>
          <a:lstStyle/>
          <a:p>
            <a:pPr algn="ctr"/>
            <a:r>
              <a:rPr lang="en-US" sz="1950"/>
              <a:t>Flakiness &amp; Cost</a:t>
            </a:r>
          </a:p>
        </p:txBody>
      </p:sp>
      <p:sp>
        <p:nvSpPr>
          <p:cNvPr id="10" name="Rectangle 9">
            <a:extLst>
              <a:ext uri="{FF2B5EF4-FFF2-40B4-BE49-F238E27FC236}">
                <a16:creationId xmlns:a16="http://schemas.microsoft.com/office/drawing/2014/main" id="{DAAC5DE3-E2B9-40F9-9168-5B3D8FA829F8}"/>
              </a:ext>
            </a:extLst>
          </p:cNvPr>
          <p:cNvSpPr/>
          <p:nvPr/>
        </p:nvSpPr>
        <p:spPr>
          <a:xfrm>
            <a:off x="7794591" y="5590492"/>
            <a:ext cx="1122983" cy="692497"/>
          </a:xfrm>
          <a:prstGeom prst="rect">
            <a:avLst/>
          </a:prstGeom>
        </p:spPr>
        <p:txBody>
          <a:bodyPr wrap="square">
            <a:spAutoFit/>
          </a:bodyPr>
          <a:lstStyle/>
          <a:p>
            <a:pPr algn="ctr"/>
            <a:r>
              <a:rPr lang="en-US" sz="1950"/>
              <a:t>Test Count</a:t>
            </a:r>
          </a:p>
        </p:txBody>
      </p:sp>
      <p:sp>
        <p:nvSpPr>
          <p:cNvPr id="15" name="Title 1">
            <a:extLst>
              <a:ext uri="{FF2B5EF4-FFF2-40B4-BE49-F238E27FC236}">
                <a16:creationId xmlns:a16="http://schemas.microsoft.com/office/drawing/2014/main" id="{83D425A4-C670-8ECC-C61E-C68D8861A1C1}"/>
              </a:ext>
            </a:extLst>
          </p:cNvPr>
          <p:cNvSpPr txBox="1">
            <a:spLocks/>
          </p:cNvSpPr>
          <p:nvPr/>
        </p:nvSpPr>
        <p:spPr>
          <a:xfrm>
            <a:off x="838200" y="98934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직사각형 1">
            <a:extLst>
              <a:ext uri="{FF2B5EF4-FFF2-40B4-BE49-F238E27FC236}">
                <a16:creationId xmlns:a16="http://schemas.microsoft.com/office/drawing/2014/main" id="{8F657825-9156-5972-7553-93A985A6BD16}"/>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1" name="직사각형 10">
            <a:extLst>
              <a:ext uri="{FF2B5EF4-FFF2-40B4-BE49-F238E27FC236}">
                <a16:creationId xmlns:a16="http://schemas.microsoft.com/office/drawing/2014/main" id="{04D24C99-E713-07D9-D913-95080D9F672B}"/>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12" name="직사각형 11">
            <a:extLst>
              <a:ext uri="{FF2B5EF4-FFF2-40B4-BE49-F238E27FC236}">
                <a16:creationId xmlns:a16="http://schemas.microsoft.com/office/drawing/2014/main" id="{31854712-3BA2-7BB5-1CC5-70976D9D3D86}"/>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3" name="직사각형 12">
            <a:extLst>
              <a:ext uri="{FF2B5EF4-FFF2-40B4-BE49-F238E27FC236}">
                <a16:creationId xmlns:a16="http://schemas.microsoft.com/office/drawing/2014/main" id="{7862D686-AFCC-9C39-11BE-F8A4BA6AA538}"/>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5</a:t>
            </a:r>
          </a:p>
        </p:txBody>
      </p:sp>
      <p:sp>
        <p:nvSpPr>
          <p:cNvPr id="14" name="직사각형 13">
            <a:extLst>
              <a:ext uri="{FF2B5EF4-FFF2-40B4-BE49-F238E27FC236}">
                <a16:creationId xmlns:a16="http://schemas.microsoft.com/office/drawing/2014/main" id="{B5243F37-882A-8AD8-B0E6-D8047E542062}"/>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Testing Pyramid</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가 이상적</a:t>
            </a:r>
          </a:p>
        </p:txBody>
      </p:sp>
    </p:spTree>
    <p:extLst>
      <p:ext uri="{BB962C8B-B14F-4D97-AF65-F5344CB8AC3E}">
        <p14:creationId xmlns:p14="http://schemas.microsoft.com/office/powerpoint/2010/main" val="1329492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2698</Words>
  <Application>Microsoft Macintosh PowerPoint</Application>
  <PresentationFormat>Widescreen</PresentationFormat>
  <Paragraphs>557</Paragraphs>
  <Slides>57</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맑은 고딕</vt:lpstr>
      <vt:lpstr>Pretendard</vt:lpstr>
      <vt:lpstr>Pretendard ExtraBold</vt:lpstr>
      <vt:lpstr>Pretendard Light</vt:lpstr>
      <vt:lpstr>Pretendard SemiBold</vt:lpstr>
      <vt:lpstr>Pretendard Thin</vt:lpstr>
      <vt:lpstr>나눔스퀘어 Bold</vt:lpstr>
      <vt:lpstr>넥슨Lv2고딕 OTF Bold</vt:lpstr>
      <vt:lpstr>Arial</vt:lpstr>
      <vt:lpstr>Arial</vt:lpstr>
      <vt:lpstr>Calibri</vt:lpstr>
      <vt:lpstr>Calibri Light</vt:lpstr>
      <vt:lpstr>charter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Case Selection/Prioritization</dc:title>
  <dc:creator>Changsin Lee</dc:creator>
  <cp:lastModifiedBy>Changsin Lee</cp:lastModifiedBy>
  <cp:revision>2</cp:revision>
  <dcterms:created xsi:type="dcterms:W3CDTF">2022-07-07T07:54:51Z</dcterms:created>
  <dcterms:modified xsi:type="dcterms:W3CDTF">2022-08-09T02:57:18Z</dcterms:modified>
</cp:coreProperties>
</file>